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7" r:id="rId4"/>
  </p:sldMasterIdLst>
  <p:notesMasterIdLst>
    <p:notesMasterId r:id="rId27"/>
  </p:notesMasterIdLst>
  <p:handoutMasterIdLst>
    <p:handoutMasterId r:id="rId28"/>
  </p:handoutMasterIdLst>
  <p:sldIdLst>
    <p:sldId id="531" r:id="rId5"/>
    <p:sldId id="283" r:id="rId6"/>
    <p:sldId id="284" r:id="rId7"/>
    <p:sldId id="340" r:id="rId8"/>
    <p:sldId id="298" r:id="rId9"/>
    <p:sldId id="526" r:id="rId10"/>
    <p:sldId id="530" r:id="rId11"/>
    <p:sldId id="527" r:id="rId12"/>
    <p:sldId id="532" r:id="rId13"/>
    <p:sldId id="338" r:id="rId14"/>
    <p:sldId id="337" r:id="rId15"/>
    <p:sldId id="440" r:id="rId16"/>
    <p:sldId id="534" r:id="rId17"/>
    <p:sldId id="536" r:id="rId18"/>
    <p:sldId id="509" r:id="rId19"/>
    <p:sldId id="518" r:id="rId20"/>
    <p:sldId id="491" r:id="rId21"/>
    <p:sldId id="516" r:id="rId22"/>
    <p:sldId id="368" r:id="rId23"/>
    <p:sldId id="364" r:id="rId24"/>
    <p:sldId id="489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AEFA5EF-58FB-4BC0-8B2D-DAAE0903CE0D}">
          <p14:sldIdLst>
            <p14:sldId id="531"/>
            <p14:sldId id="283"/>
            <p14:sldId id="284"/>
            <p14:sldId id="340"/>
            <p14:sldId id="298"/>
            <p14:sldId id="526"/>
            <p14:sldId id="530"/>
            <p14:sldId id="527"/>
            <p14:sldId id="532"/>
            <p14:sldId id="338"/>
            <p14:sldId id="337"/>
            <p14:sldId id="440"/>
            <p14:sldId id="534"/>
            <p14:sldId id="536"/>
            <p14:sldId id="509"/>
            <p14:sldId id="518"/>
            <p14:sldId id="491"/>
            <p14:sldId id="516"/>
            <p14:sldId id="368"/>
            <p14:sldId id="364"/>
            <p14:sldId id="489"/>
            <p14:sldId id="269"/>
          </p14:sldIdLst>
        </p14:section>
        <p14:section name="Oddíl bez názvu" id="{EC34A97B-DDFA-45F6-8428-AC0749148B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6265" autoAdjust="0"/>
  </p:normalViewPr>
  <p:slideViewPr>
    <p:cSldViewPr snapToGrid="0">
      <p:cViewPr varScale="1">
        <p:scale>
          <a:sx n="90" d="100"/>
          <a:sy n="90" d="100"/>
        </p:scale>
        <p:origin x="52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Výborná nebo očekávaná úroveň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29</c:v>
                </c:pt>
                <c:pt idx="1">
                  <c:v>37</c:v>
                </c:pt>
                <c:pt idx="2">
                  <c:v>48</c:v>
                </c:pt>
                <c:pt idx="3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06-4EFF-B060-6C479C13AC4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06-4EFF-B060-6C479C13AC46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06-4EFF-B060-6C479C13AC4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39216032"/>
        <c:axId val="945651968"/>
      </c:lineChart>
      <c:catAx>
        <c:axId val="93921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5651968"/>
        <c:crosses val="autoZero"/>
        <c:auto val="1"/>
        <c:lblAlgn val="ctr"/>
        <c:lblOffset val="100"/>
        <c:noMultiLvlLbl val="0"/>
      </c:catAx>
      <c:valAx>
        <c:axId val="94565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921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34FB3-334A-427F-B485-6AB1AAFC15B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AEC132-4C0E-4AB5-8D0F-7753BDC9652D}">
      <dgm:prSet phldrT="[Text]"/>
      <dgm:spPr/>
      <dgm:t>
        <a:bodyPr/>
        <a:lstStyle/>
        <a:p>
          <a:r>
            <a:rPr lang="cs-CZ" dirty="0"/>
            <a:t>Plánování, stanovení cíle</a:t>
          </a:r>
        </a:p>
      </dgm:t>
    </dgm:pt>
    <dgm:pt modelId="{1B18C369-E67E-41D4-AF56-8E9E450FCCE5}" type="parTrans" cxnId="{4DBF2FAC-590D-4DB4-9ABA-FB93A94C05AE}">
      <dgm:prSet/>
      <dgm:spPr/>
      <dgm:t>
        <a:bodyPr/>
        <a:lstStyle/>
        <a:p>
          <a:endParaRPr lang="cs-CZ"/>
        </a:p>
      </dgm:t>
    </dgm:pt>
    <dgm:pt modelId="{D8493C27-311B-43AC-8C64-778AB7D812FF}" type="sibTrans" cxnId="{4DBF2FAC-590D-4DB4-9ABA-FB93A94C05AE}">
      <dgm:prSet/>
      <dgm:spPr/>
      <dgm:t>
        <a:bodyPr/>
        <a:lstStyle/>
        <a:p>
          <a:endParaRPr lang="cs-CZ"/>
        </a:p>
      </dgm:t>
    </dgm:pt>
    <dgm:pt modelId="{E5893E72-092B-4047-BF3A-7F2D75901FE6}">
      <dgm:prSet phldrT="[Text]"/>
      <dgm:spPr/>
      <dgm:t>
        <a:bodyPr/>
        <a:lstStyle/>
        <a:p>
          <a:r>
            <a:rPr lang="cs-CZ" dirty="0"/>
            <a:t>Příprava vzdělávací nabídky</a:t>
          </a:r>
        </a:p>
      </dgm:t>
    </dgm:pt>
    <dgm:pt modelId="{A057F5B9-CD1C-45EF-B942-5B7FE1067022}" type="parTrans" cxnId="{3CB71E7E-729E-444D-85E9-1C84F5950961}">
      <dgm:prSet/>
      <dgm:spPr/>
      <dgm:t>
        <a:bodyPr/>
        <a:lstStyle/>
        <a:p>
          <a:endParaRPr lang="cs-CZ"/>
        </a:p>
      </dgm:t>
    </dgm:pt>
    <dgm:pt modelId="{16D0AAC2-4E69-494A-9E52-16C58AEB26F9}" type="sibTrans" cxnId="{3CB71E7E-729E-444D-85E9-1C84F5950961}">
      <dgm:prSet/>
      <dgm:spPr/>
      <dgm:t>
        <a:bodyPr/>
        <a:lstStyle/>
        <a:p>
          <a:endParaRPr lang="cs-CZ"/>
        </a:p>
      </dgm:t>
    </dgm:pt>
    <dgm:pt modelId="{CC231568-0634-4739-85D6-D3C3E8234F36}">
      <dgm:prSet phldrT="[Text]"/>
      <dgm:spPr/>
      <dgm:t>
        <a:bodyPr/>
        <a:lstStyle/>
        <a:p>
          <a:r>
            <a:rPr lang="cs-CZ" dirty="0"/>
            <a:t>Pozorování činnosti dítěte</a:t>
          </a:r>
        </a:p>
      </dgm:t>
    </dgm:pt>
    <dgm:pt modelId="{0E6C3DD8-2889-4308-8373-9468177D8D85}" type="parTrans" cxnId="{A91F2415-81ED-4B70-A33D-786E9D1BD41A}">
      <dgm:prSet/>
      <dgm:spPr/>
      <dgm:t>
        <a:bodyPr/>
        <a:lstStyle/>
        <a:p>
          <a:endParaRPr lang="cs-CZ"/>
        </a:p>
      </dgm:t>
    </dgm:pt>
    <dgm:pt modelId="{070DDF45-65D1-4A3B-8515-470C6EE31A89}" type="sibTrans" cxnId="{A91F2415-81ED-4B70-A33D-786E9D1BD41A}">
      <dgm:prSet/>
      <dgm:spPr/>
      <dgm:t>
        <a:bodyPr/>
        <a:lstStyle/>
        <a:p>
          <a:endParaRPr lang="cs-CZ"/>
        </a:p>
      </dgm:t>
    </dgm:pt>
    <dgm:pt modelId="{0C1EA107-E100-4A71-83B5-80F62DF0E4C8}">
      <dgm:prSet phldrT="[Text]"/>
      <dgm:spPr/>
      <dgm:t>
        <a:bodyPr/>
        <a:lstStyle/>
        <a:p>
          <a:r>
            <a:rPr lang="cs-CZ" b="1" dirty="0">
              <a:solidFill>
                <a:srgbClr val="0070C0"/>
              </a:solidFill>
            </a:rPr>
            <a:t>Vyhodnocení míry dosažení cíle</a:t>
          </a:r>
        </a:p>
      </dgm:t>
    </dgm:pt>
    <dgm:pt modelId="{4E6B5C9B-D24D-4018-8F2E-0E9F35215BD2}" type="parTrans" cxnId="{14AAC41D-9AB3-4A57-85DB-5C6946E2029A}">
      <dgm:prSet/>
      <dgm:spPr/>
      <dgm:t>
        <a:bodyPr/>
        <a:lstStyle/>
        <a:p>
          <a:endParaRPr lang="cs-CZ"/>
        </a:p>
      </dgm:t>
    </dgm:pt>
    <dgm:pt modelId="{A5878833-C8EB-4EE8-9DD3-0D8534E9EA07}" type="sibTrans" cxnId="{14AAC41D-9AB3-4A57-85DB-5C6946E2029A}">
      <dgm:prSet/>
      <dgm:spPr/>
      <dgm:t>
        <a:bodyPr/>
        <a:lstStyle/>
        <a:p>
          <a:endParaRPr lang="cs-CZ"/>
        </a:p>
      </dgm:t>
    </dgm:pt>
    <dgm:pt modelId="{3BBAB5EA-9156-4B77-A592-D2B76DE582DF}" type="pres">
      <dgm:prSet presAssocID="{62334FB3-334A-427F-B485-6AB1AAFC15B9}" presName="cycle" presStyleCnt="0">
        <dgm:presLayoutVars>
          <dgm:dir/>
          <dgm:resizeHandles val="exact"/>
        </dgm:presLayoutVars>
      </dgm:prSet>
      <dgm:spPr/>
    </dgm:pt>
    <dgm:pt modelId="{9A2E4F6D-4BA7-4170-A15B-1B36E0AAB1E9}" type="pres">
      <dgm:prSet presAssocID="{34AEC132-4C0E-4AB5-8D0F-7753BDC9652D}" presName="dummy" presStyleCnt="0"/>
      <dgm:spPr/>
    </dgm:pt>
    <dgm:pt modelId="{6B4A35B6-67D9-41AE-A3DE-7F14D755D30D}" type="pres">
      <dgm:prSet presAssocID="{34AEC132-4C0E-4AB5-8D0F-7753BDC9652D}" presName="node" presStyleLbl="revTx" presStyleIdx="0" presStyleCnt="4">
        <dgm:presLayoutVars>
          <dgm:bulletEnabled val="1"/>
        </dgm:presLayoutVars>
      </dgm:prSet>
      <dgm:spPr/>
    </dgm:pt>
    <dgm:pt modelId="{AA9C67BA-B512-4A1F-9920-04665275538C}" type="pres">
      <dgm:prSet presAssocID="{D8493C27-311B-43AC-8C64-778AB7D812FF}" presName="sibTrans" presStyleLbl="node1" presStyleIdx="0" presStyleCnt="4"/>
      <dgm:spPr/>
    </dgm:pt>
    <dgm:pt modelId="{AA41601E-D515-402D-A1BD-8F5D5356206E}" type="pres">
      <dgm:prSet presAssocID="{E5893E72-092B-4047-BF3A-7F2D75901FE6}" presName="dummy" presStyleCnt="0"/>
      <dgm:spPr/>
    </dgm:pt>
    <dgm:pt modelId="{D2F68A7E-1503-4E26-9DFE-971D69DD951C}" type="pres">
      <dgm:prSet presAssocID="{E5893E72-092B-4047-BF3A-7F2D75901FE6}" presName="node" presStyleLbl="revTx" presStyleIdx="1" presStyleCnt="4">
        <dgm:presLayoutVars>
          <dgm:bulletEnabled val="1"/>
        </dgm:presLayoutVars>
      </dgm:prSet>
      <dgm:spPr/>
    </dgm:pt>
    <dgm:pt modelId="{FA5B1B74-702A-46AF-9CEE-8EB3616ACD40}" type="pres">
      <dgm:prSet presAssocID="{16D0AAC2-4E69-494A-9E52-16C58AEB26F9}" presName="sibTrans" presStyleLbl="node1" presStyleIdx="1" presStyleCnt="4"/>
      <dgm:spPr/>
    </dgm:pt>
    <dgm:pt modelId="{755862B5-0F69-4709-9DE9-4999177DB114}" type="pres">
      <dgm:prSet presAssocID="{CC231568-0634-4739-85D6-D3C3E8234F36}" presName="dummy" presStyleCnt="0"/>
      <dgm:spPr/>
    </dgm:pt>
    <dgm:pt modelId="{6C692981-9D3C-4F8F-A03A-3CEFA8063403}" type="pres">
      <dgm:prSet presAssocID="{CC231568-0634-4739-85D6-D3C3E8234F36}" presName="node" presStyleLbl="revTx" presStyleIdx="2" presStyleCnt="4">
        <dgm:presLayoutVars>
          <dgm:bulletEnabled val="1"/>
        </dgm:presLayoutVars>
      </dgm:prSet>
      <dgm:spPr/>
    </dgm:pt>
    <dgm:pt modelId="{22292FA6-6591-4453-A999-FB772E3C4CCA}" type="pres">
      <dgm:prSet presAssocID="{070DDF45-65D1-4A3B-8515-470C6EE31A89}" presName="sibTrans" presStyleLbl="node1" presStyleIdx="2" presStyleCnt="4"/>
      <dgm:spPr/>
    </dgm:pt>
    <dgm:pt modelId="{753AB030-5A42-4BD0-8AF3-F0247D6F6C0E}" type="pres">
      <dgm:prSet presAssocID="{0C1EA107-E100-4A71-83B5-80F62DF0E4C8}" presName="dummy" presStyleCnt="0"/>
      <dgm:spPr/>
    </dgm:pt>
    <dgm:pt modelId="{360FC23A-4900-447D-839C-E4EE9641B8BD}" type="pres">
      <dgm:prSet presAssocID="{0C1EA107-E100-4A71-83B5-80F62DF0E4C8}" presName="node" presStyleLbl="revTx" presStyleIdx="3" presStyleCnt="4">
        <dgm:presLayoutVars>
          <dgm:bulletEnabled val="1"/>
        </dgm:presLayoutVars>
      </dgm:prSet>
      <dgm:spPr/>
    </dgm:pt>
    <dgm:pt modelId="{55074CF6-09E4-4018-8136-842EC2050A01}" type="pres">
      <dgm:prSet presAssocID="{A5878833-C8EB-4EE8-9DD3-0D8534E9EA07}" presName="sibTrans" presStyleLbl="node1" presStyleIdx="3" presStyleCnt="4"/>
      <dgm:spPr/>
    </dgm:pt>
  </dgm:ptLst>
  <dgm:cxnLst>
    <dgm:cxn modelId="{A91F2415-81ED-4B70-A33D-786E9D1BD41A}" srcId="{62334FB3-334A-427F-B485-6AB1AAFC15B9}" destId="{CC231568-0634-4739-85D6-D3C3E8234F36}" srcOrd="2" destOrd="0" parTransId="{0E6C3DD8-2889-4308-8373-9468177D8D85}" sibTransId="{070DDF45-65D1-4A3B-8515-470C6EE31A89}"/>
    <dgm:cxn modelId="{14AAC41D-9AB3-4A57-85DB-5C6946E2029A}" srcId="{62334FB3-334A-427F-B485-6AB1AAFC15B9}" destId="{0C1EA107-E100-4A71-83B5-80F62DF0E4C8}" srcOrd="3" destOrd="0" parTransId="{4E6B5C9B-D24D-4018-8F2E-0E9F35215BD2}" sibTransId="{A5878833-C8EB-4EE8-9DD3-0D8534E9EA07}"/>
    <dgm:cxn modelId="{D26DF32A-3B95-4781-88D2-E2027DE22BE5}" type="presOf" srcId="{16D0AAC2-4E69-494A-9E52-16C58AEB26F9}" destId="{FA5B1B74-702A-46AF-9CEE-8EB3616ACD40}" srcOrd="0" destOrd="0" presId="urn:microsoft.com/office/officeart/2005/8/layout/cycle1"/>
    <dgm:cxn modelId="{5F305F51-B396-48B7-A91D-2FADE0E28BDD}" type="presOf" srcId="{CC231568-0634-4739-85D6-D3C3E8234F36}" destId="{6C692981-9D3C-4F8F-A03A-3CEFA8063403}" srcOrd="0" destOrd="0" presId="urn:microsoft.com/office/officeart/2005/8/layout/cycle1"/>
    <dgm:cxn modelId="{276D167C-8238-4AC7-85B2-4D9F9D2A8B50}" type="presOf" srcId="{D8493C27-311B-43AC-8C64-778AB7D812FF}" destId="{AA9C67BA-B512-4A1F-9920-04665275538C}" srcOrd="0" destOrd="0" presId="urn:microsoft.com/office/officeart/2005/8/layout/cycle1"/>
    <dgm:cxn modelId="{3CB71E7E-729E-444D-85E9-1C84F5950961}" srcId="{62334FB3-334A-427F-B485-6AB1AAFC15B9}" destId="{E5893E72-092B-4047-BF3A-7F2D75901FE6}" srcOrd="1" destOrd="0" parTransId="{A057F5B9-CD1C-45EF-B942-5B7FE1067022}" sibTransId="{16D0AAC2-4E69-494A-9E52-16C58AEB26F9}"/>
    <dgm:cxn modelId="{AE45328D-5F5A-4C2A-B28A-26FA36268CFD}" type="presOf" srcId="{070DDF45-65D1-4A3B-8515-470C6EE31A89}" destId="{22292FA6-6591-4453-A999-FB772E3C4CCA}" srcOrd="0" destOrd="0" presId="urn:microsoft.com/office/officeart/2005/8/layout/cycle1"/>
    <dgm:cxn modelId="{4DBF2FAC-590D-4DB4-9ABA-FB93A94C05AE}" srcId="{62334FB3-334A-427F-B485-6AB1AAFC15B9}" destId="{34AEC132-4C0E-4AB5-8D0F-7753BDC9652D}" srcOrd="0" destOrd="0" parTransId="{1B18C369-E67E-41D4-AF56-8E9E450FCCE5}" sibTransId="{D8493C27-311B-43AC-8C64-778AB7D812FF}"/>
    <dgm:cxn modelId="{DABA8CAD-70BC-4842-A381-98FA0384B141}" type="presOf" srcId="{E5893E72-092B-4047-BF3A-7F2D75901FE6}" destId="{D2F68A7E-1503-4E26-9DFE-971D69DD951C}" srcOrd="0" destOrd="0" presId="urn:microsoft.com/office/officeart/2005/8/layout/cycle1"/>
    <dgm:cxn modelId="{D11354C6-D44E-442B-A224-0D31E7C9EDA7}" type="presOf" srcId="{0C1EA107-E100-4A71-83B5-80F62DF0E4C8}" destId="{360FC23A-4900-447D-839C-E4EE9641B8BD}" srcOrd="0" destOrd="0" presId="urn:microsoft.com/office/officeart/2005/8/layout/cycle1"/>
    <dgm:cxn modelId="{8CB444D8-4BDE-4B0B-BA8D-99D4E0FE6A72}" type="presOf" srcId="{A5878833-C8EB-4EE8-9DD3-0D8534E9EA07}" destId="{55074CF6-09E4-4018-8136-842EC2050A01}" srcOrd="0" destOrd="0" presId="urn:microsoft.com/office/officeart/2005/8/layout/cycle1"/>
    <dgm:cxn modelId="{1D64ABE6-5D2E-4AC7-B4D2-440E42BC83B7}" type="presOf" srcId="{34AEC132-4C0E-4AB5-8D0F-7753BDC9652D}" destId="{6B4A35B6-67D9-41AE-A3DE-7F14D755D30D}" srcOrd="0" destOrd="0" presId="urn:microsoft.com/office/officeart/2005/8/layout/cycle1"/>
    <dgm:cxn modelId="{3012A4FD-6E64-40A0-8D05-629A60DBCDDD}" type="presOf" srcId="{62334FB3-334A-427F-B485-6AB1AAFC15B9}" destId="{3BBAB5EA-9156-4B77-A592-D2B76DE582DF}" srcOrd="0" destOrd="0" presId="urn:microsoft.com/office/officeart/2005/8/layout/cycle1"/>
    <dgm:cxn modelId="{7AE290C2-FEE4-4A57-AB75-7EDC0BD3A21B}" type="presParOf" srcId="{3BBAB5EA-9156-4B77-A592-D2B76DE582DF}" destId="{9A2E4F6D-4BA7-4170-A15B-1B36E0AAB1E9}" srcOrd="0" destOrd="0" presId="urn:microsoft.com/office/officeart/2005/8/layout/cycle1"/>
    <dgm:cxn modelId="{9D632372-7833-4134-988D-C021027DD79A}" type="presParOf" srcId="{3BBAB5EA-9156-4B77-A592-D2B76DE582DF}" destId="{6B4A35B6-67D9-41AE-A3DE-7F14D755D30D}" srcOrd="1" destOrd="0" presId="urn:microsoft.com/office/officeart/2005/8/layout/cycle1"/>
    <dgm:cxn modelId="{ED3814B1-9AB4-484B-9F88-94C5E8BE7518}" type="presParOf" srcId="{3BBAB5EA-9156-4B77-A592-D2B76DE582DF}" destId="{AA9C67BA-B512-4A1F-9920-04665275538C}" srcOrd="2" destOrd="0" presId="urn:microsoft.com/office/officeart/2005/8/layout/cycle1"/>
    <dgm:cxn modelId="{86C1CE8E-C070-4B05-8495-CA907FEADBA3}" type="presParOf" srcId="{3BBAB5EA-9156-4B77-A592-D2B76DE582DF}" destId="{AA41601E-D515-402D-A1BD-8F5D5356206E}" srcOrd="3" destOrd="0" presId="urn:microsoft.com/office/officeart/2005/8/layout/cycle1"/>
    <dgm:cxn modelId="{6117DBD3-85A4-4C52-BCA8-2815642128C8}" type="presParOf" srcId="{3BBAB5EA-9156-4B77-A592-D2B76DE582DF}" destId="{D2F68A7E-1503-4E26-9DFE-971D69DD951C}" srcOrd="4" destOrd="0" presId="urn:microsoft.com/office/officeart/2005/8/layout/cycle1"/>
    <dgm:cxn modelId="{B0FB9CE5-28D9-437C-B78A-EEE7F9FCD30D}" type="presParOf" srcId="{3BBAB5EA-9156-4B77-A592-D2B76DE582DF}" destId="{FA5B1B74-702A-46AF-9CEE-8EB3616ACD40}" srcOrd="5" destOrd="0" presId="urn:microsoft.com/office/officeart/2005/8/layout/cycle1"/>
    <dgm:cxn modelId="{99E52F57-03C5-479E-B85B-9E3357B28BC1}" type="presParOf" srcId="{3BBAB5EA-9156-4B77-A592-D2B76DE582DF}" destId="{755862B5-0F69-4709-9DE9-4999177DB114}" srcOrd="6" destOrd="0" presId="urn:microsoft.com/office/officeart/2005/8/layout/cycle1"/>
    <dgm:cxn modelId="{735195EA-1DA2-4C9B-848E-94C168508BD0}" type="presParOf" srcId="{3BBAB5EA-9156-4B77-A592-D2B76DE582DF}" destId="{6C692981-9D3C-4F8F-A03A-3CEFA8063403}" srcOrd="7" destOrd="0" presId="urn:microsoft.com/office/officeart/2005/8/layout/cycle1"/>
    <dgm:cxn modelId="{EDD88225-CA42-46C3-9292-F0EDA12822F4}" type="presParOf" srcId="{3BBAB5EA-9156-4B77-A592-D2B76DE582DF}" destId="{22292FA6-6591-4453-A999-FB772E3C4CCA}" srcOrd="8" destOrd="0" presId="urn:microsoft.com/office/officeart/2005/8/layout/cycle1"/>
    <dgm:cxn modelId="{D63C1F0A-61B0-4485-88F8-8224E9EB5F12}" type="presParOf" srcId="{3BBAB5EA-9156-4B77-A592-D2B76DE582DF}" destId="{753AB030-5A42-4BD0-8AF3-F0247D6F6C0E}" srcOrd="9" destOrd="0" presId="urn:microsoft.com/office/officeart/2005/8/layout/cycle1"/>
    <dgm:cxn modelId="{155C1B8C-4B6E-459B-B2B9-36AE8DAEB316}" type="presParOf" srcId="{3BBAB5EA-9156-4B77-A592-D2B76DE582DF}" destId="{360FC23A-4900-447D-839C-E4EE9641B8BD}" srcOrd="10" destOrd="0" presId="urn:microsoft.com/office/officeart/2005/8/layout/cycle1"/>
    <dgm:cxn modelId="{3397FDAE-EB61-4444-A72F-9F10281F1940}" type="presParOf" srcId="{3BBAB5EA-9156-4B77-A592-D2B76DE582DF}" destId="{55074CF6-09E4-4018-8136-842EC2050A0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A35B6-67D9-41AE-A3DE-7F14D755D30D}">
      <dsp:nvSpPr>
        <dsp:cNvPr id="0" name=""/>
        <dsp:cNvSpPr/>
      </dsp:nvSpPr>
      <dsp:spPr>
        <a:xfrm>
          <a:off x="2756490" y="83061"/>
          <a:ext cx="1318077" cy="13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Plánování, stanovení cíle</a:t>
          </a:r>
        </a:p>
      </dsp:txBody>
      <dsp:txXfrm>
        <a:off x="2756490" y="83061"/>
        <a:ext cx="1318077" cy="1318077"/>
      </dsp:txXfrm>
    </dsp:sp>
    <dsp:sp modelId="{AA9C67BA-B512-4A1F-9920-04665275538C}">
      <dsp:nvSpPr>
        <dsp:cNvPr id="0" name=""/>
        <dsp:cNvSpPr/>
      </dsp:nvSpPr>
      <dsp:spPr>
        <a:xfrm>
          <a:off x="432919" y="-304"/>
          <a:ext cx="3725015" cy="3725015"/>
        </a:xfrm>
        <a:prstGeom prst="circularArrow">
          <a:avLst>
            <a:gd name="adj1" fmla="val 6900"/>
            <a:gd name="adj2" fmla="val 465186"/>
            <a:gd name="adj3" fmla="val 550113"/>
            <a:gd name="adj4" fmla="val 20584700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68A7E-1503-4E26-9DFE-971D69DD951C}">
      <dsp:nvSpPr>
        <dsp:cNvPr id="0" name=""/>
        <dsp:cNvSpPr/>
      </dsp:nvSpPr>
      <dsp:spPr>
        <a:xfrm>
          <a:off x="2756490" y="2323266"/>
          <a:ext cx="1318077" cy="13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Příprava vzdělávací nabídky</a:t>
          </a:r>
        </a:p>
      </dsp:txBody>
      <dsp:txXfrm>
        <a:off x="2756490" y="2323266"/>
        <a:ext cx="1318077" cy="1318077"/>
      </dsp:txXfrm>
    </dsp:sp>
    <dsp:sp modelId="{FA5B1B74-702A-46AF-9CEE-8EB3616ACD40}">
      <dsp:nvSpPr>
        <dsp:cNvPr id="0" name=""/>
        <dsp:cNvSpPr/>
      </dsp:nvSpPr>
      <dsp:spPr>
        <a:xfrm>
          <a:off x="432919" y="-304"/>
          <a:ext cx="3725015" cy="3725015"/>
        </a:xfrm>
        <a:prstGeom prst="circularArrow">
          <a:avLst>
            <a:gd name="adj1" fmla="val 6900"/>
            <a:gd name="adj2" fmla="val 465186"/>
            <a:gd name="adj3" fmla="val 5950113"/>
            <a:gd name="adj4" fmla="val 4384700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92981-9D3C-4F8F-A03A-3CEFA8063403}">
      <dsp:nvSpPr>
        <dsp:cNvPr id="0" name=""/>
        <dsp:cNvSpPr/>
      </dsp:nvSpPr>
      <dsp:spPr>
        <a:xfrm>
          <a:off x="516285" y="2323266"/>
          <a:ext cx="1318077" cy="13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Pozorování činnosti dítěte</a:t>
          </a:r>
        </a:p>
      </dsp:txBody>
      <dsp:txXfrm>
        <a:off x="516285" y="2323266"/>
        <a:ext cx="1318077" cy="1318077"/>
      </dsp:txXfrm>
    </dsp:sp>
    <dsp:sp modelId="{22292FA6-6591-4453-A999-FB772E3C4CCA}">
      <dsp:nvSpPr>
        <dsp:cNvPr id="0" name=""/>
        <dsp:cNvSpPr/>
      </dsp:nvSpPr>
      <dsp:spPr>
        <a:xfrm>
          <a:off x="432919" y="-304"/>
          <a:ext cx="3725015" cy="3725015"/>
        </a:xfrm>
        <a:prstGeom prst="circularArrow">
          <a:avLst>
            <a:gd name="adj1" fmla="val 6900"/>
            <a:gd name="adj2" fmla="val 465186"/>
            <a:gd name="adj3" fmla="val 11350113"/>
            <a:gd name="adj4" fmla="val 9784700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FC23A-4900-447D-839C-E4EE9641B8BD}">
      <dsp:nvSpPr>
        <dsp:cNvPr id="0" name=""/>
        <dsp:cNvSpPr/>
      </dsp:nvSpPr>
      <dsp:spPr>
        <a:xfrm>
          <a:off x="516285" y="83061"/>
          <a:ext cx="1318077" cy="13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70C0"/>
              </a:solidFill>
            </a:rPr>
            <a:t>Vyhodnocení míry dosažení cíle</a:t>
          </a:r>
        </a:p>
      </dsp:txBody>
      <dsp:txXfrm>
        <a:off x="516285" y="83061"/>
        <a:ext cx="1318077" cy="1318077"/>
      </dsp:txXfrm>
    </dsp:sp>
    <dsp:sp modelId="{55074CF6-09E4-4018-8136-842EC2050A01}">
      <dsp:nvSpPr>
        <dsp:cNvPr id="0" name=""/>
        <dsp:cNvSpPr/>
      </dsp:nvSpPr>
      <dsp:spPr>
        <a:xfrm>
          <a:off x="432919" y="-304"/>
          <a:ext cx="3725015" cy="3725015"/>
        </a:xfrm>
        <a:prstGeom prst="circularArrow">
          <a:avLst>
            <a:gd name="adj1" fmla="val 6900"/>
            <a:gd name="adj2" fmla="val 465186"/>
            <a:gd name="adj3" fmla="val 16750113"/>
            <a:gd name="adj4" fmla="val 15184700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Nanhrazovat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>
                <a:latin typeface="Calibri"/>
                <a:cs typeface="Calibri"/>
              </a:rPr>
              <a:t>práci PPP</a:t>
            </a:r>
          </a:p>
        </p:txBody>
      </p:sp>
    </p:spTree>
    <p:extLst>
      <p:ext uri="{BB962C8B-B14F-4D97-AF65-F5344CB8AC3E}">
        <p14:creationId xmlns:p14="http://schemas.microsoft.com/office/powerpoint/2010/main" val="14716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E729E38D-2CB1-43BA-B04A-0B2B6947DF52}"/>
              </a:ext>
            </a:extLst>
          </p:cNvPr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AutoShape 3">
            <a:extLst>
              <a:ext uri="{FF2B5EF4-FFF2-40B4-BE49-F238E27FC236}">
                <a16:creationId xmlns:a16="http://schemas.microsoft.com/office/drawing/2014/main" id="{5032D1F2-D0D1-4919-B944-E10B0F147B7E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7938"/>
            <a:ext cx="12206288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D222FD0A-9B53-4DE6-8750-EFDDA660F2E2}"/>
              </a:ext>
            </a:extLst>
          </p:cNvPr>
          <p:cNvGrpSpPr/>
          <p:nvPr userDrawn="1"/>
        </p:nvGrpSpPr>
        <p:grpSpPr>
          <a:xfrm>
            <a:off x="1017588" y="588963"/>
            <a:ext cx="3257550" cy="463550"/>
            <a:chOff x="1017588" y="588963"/>
            <a:chExt cx="3257550" cy="463550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4D0A1EFA-0016-42D4-9784-BF34A0376B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588" y="588963"/>
              <a:ext cx="820738" cy="463550"/>
            </a:xfrm>
            <a:custGeom>
              <a:avLst/>
              <a:gdLst>
                <a:gd name="T0" fmla="*/ 1090 w 1552"/>
                <a:gd name="T1" fmla="*/ 56 h 877"/>
                <a:gd name="T2" fmla="*/ 1144 w 1552"/>
                <a:gd name="T3" fmla="*/ 2 h 877"/>
                <a:gd name="T4" fmla="*/ 1217 w 1552"/>
                <a:gd name="T5" fmla="*/ 32 h 877"/>
                <a:gd name="T6" fmla="*/ 1217 w 1552"/>
                <a:gd name="T7" fmla="*/ 108 h 877"/>
                <a:gd name="T8" fmla="*/ 1144 w 1552"/>
                <a:gd name="T9" fmla="*/ 138 h 877"/>
                <a:gd name="T10" fmla="*/ 1214 w 1552"/>
                <a:gd name="T11" fmla="*/ 173 h 877"/>
                <a:gd name="T12" fmla="*/ 1241 w 1552"/>
                <a:gd name="T13" fmla="*/ 226 h 877"/>
                <a:gd name="T14" fmla="*/ 1247 w 1552"/>
                <a:gd name="T15" fmla="*/ 575 h 877"/>
                <a:gd name="T16" fmla="*/ 1286 w 1552"/>
                <a:gd name="T17" fmla="*/ 606 h 877"/>
                <a:gd name="T18" fmla="*/ 1044 w 1552"/>
                <a:gd name="T19" fmla="*/ 609 h 877"/>
                <a:gd name="T20" fmla="*/ 1091 w 1552"/>
                <a:gd name="T21" fmla="*/ 581 h 877"/>
                <a:gd name="T22" fmla="*/ 1094 w 1552"/>
                <a:gd name="T23" fmla="*/ 216 h 877"/>
                <a:gd name="T24" fmla="*/ 1058 w 1552"/>
                <a:gd name="T25" fmla="*/ 185 h 877"/>
                <a:gd name="T26" fmla="*/ 703 w 1552"/>
                <a:gd name="T27" fmla="*/ 173 h 877"/>
                <a:gd name="T28" fmla="*/ 723 w 1552"/>
                <a:gd name="T29" fmla="*/ 198 h 877"/>
                <a:gd name="T30" fmla="*/ 771 w 1552"/>
                <a:gd name="T31" fmla="*/ 174 h 877"/>
                <a:gd name="T32" fmla="*/ 863 w 1552"/>
                <a:gd name="T33" fmla="*/ 170 h 877"/>
                <a:gd name="T34" fmla="*/ 977 w 1552"/>
                <a:gd name="T35" fmla="*/ 228 h 877"/>
                <a:gd name="T36" fmla="*/ 1035 w 1552"/>
                <a:gd name="T37" fmla="*/ 346 h 877"/>
                <a:gd name="T38" fmla="*/ 1023 w 1552"/>
                <a:gd name="T39" fmla="*/ 491 h 877"/>
                <a:gd name="T40" fmla="*/ 946 w 1552"/>
                <a:gd name="T41" fmla="*/ 591 h 877"/>
                <a:gd name="T42" fmla="*/ 814 w 1552"/>
                <a:gd name="T43" fmla="*/ 625 h 877"/>
                <a:gd name="T44" fmla="*/ 749 w 1552"/>
                <a:gd name="T45" fmla="*/ 608 h 877"/>
                <a:gd name="T46" fmla="*/ 735 w 1552"/>
                <a:gd name="T47" fmla="*/ 850 h 877"/>
                <a:gd name="T48" fmla="*/ 781 w 1552"/>
                <a:gd name="T49" fmla="*/ 869 h 877"/>
                <a:gd name="T50" fmla="*/ 552 w 1552"/>
                <a:gd name="T51" fmla="*/ 867 h 877"/>
                <a:gd name="T52" fmla="*/ 587 w 1552"/>
                <a:gd name="T53" fmla="*/ 845 h 877"/>
                <a:gd name="T54" fmla="*/ 581 w 1552"/>
                <a:gd name="T55" fmla="*/ 203 h 877"/>
                <a:gd name="T56" fmla="*/ 522 w 1552"/>
                <a:gd name="T57" fmla="*/ 172 h 877"/>
                <a:gd name="T58" fmla="*/ 895 w 1552"/>
                <a:gd name="T59" fmla="*/ 245 h 877"/>
                <a:gd name="T60" fmla="*/ 860 w 1552"/>
                <a:gd name="T61" fmla="*/ 187 h 877"/>
                <a:gd name="T62" fmla="*/ 793 w 1552"/>
                <a:gd name="T63" fmla="*/ 177 h 877"/>
                <a:gd name="T64" fmla="*/ 726 w 1552"/>
                <a:gd name="T65" fmla="*/ 208 h 877"/>
                <a:gd name="T66" fmla="*/ 729 w 1552"/>
                <a:gd name="T67" fmla="*/ 411 h 877"/>
                <a:gd name="T68" fmla="*/ 749 w 1552"/>
                <a:gd name="T69" fmla="*/ 598 h 877"/>
                <a:gd name="T70" fmla="*/ 814 w 1552"/>
                <a:gd name="T71" fmla="*/ 615 h 877"/>
                <a:gd name="T72" fmla="*/ 878 w 1552"/>
                <a:gd name="T73" fmla="*/ 588 h 877"/>
                <a:gd name="T74" fmla="*/ 898 w 1552"/>
                <a:gd name="T75" fmla="*/ 510 h 877"/>
                <a:gd name="T76" fmla="*/ 199 w 1552"/>
                <a:gd name="T77" fmla="*/ 575 h 877"/>
                <a:gd name="T78" fmla="*/ 264 w 1552"/>
                <a:gd name="T79" fmla="*/ 611 h 877"/>
                <a:gd name="T80" fmla="*/ 34 w 1552"/>
                <a:gd name="T81" fmla="*/ 599 h 877"/>
                <a:gd name="T82" fmla="*/ 56 w 1552"/>
                <a:gd name="T83" fmla="*/ 244 h 877"/>
                <a:gd name="T84" fmla="*/ 33 w 1552"/>
                <a:gd name="T85" fmla="*/ 192 h 877"/>
                <a:gd name="T86" fmla="*/ 170 w 1552"/>
                <a:gd name="T87" fmla="*/ 173 h 877"/>
                <a:gd name="T88" fmla="*/ 189 w 1552"/>
                <a:gd name="T89" fmla="*/ 198 h 877"/>
                <a:gd name="T90" fmla="*/ 236 w 1552"/>
                <a:gd name="T91" fmla="*/ 174 h 877"/>
                <a:gd name="T92" fmla="*/ 333 w 1552"/>
                <a:gd name="T93" fmla="*/ 170 h 877"/>
                <a:gd name="T94" fmla="*/ 448 w 1552"/>
                <a:gd name="T95" fmla="*/ 208 h 877"/>
                <a:gd name="T96" fmla="*/ 500 w 1552"/>
                <a:gd name="T97" fmla="*/ 294 h 877"/>
                <a:gd name="T98" fmla="*/ 512 w 1552"/>
                <a:gd name="T99" fmla="*/ 583 h 877"/>
                <a:gd name="T100" fmla="*/ 561 w 1552"/>
                <a:gd name="T101" fmla="*/ 619 h 877"/>
                <a:gd name="T102" fmla="*/ 349 w 1552"/>
                <a:gd name="T103" fmla="*/ 595 h 877"/>
                <a:gd name="T104" fmla="*/ 366 w 1552"/>
                <a:gd name="T105" fmla="*/ 321 h 877"/>
                <a:gd name="T106" fmla="*/ 350 w 1552"/>
                <a:gd name="T107" fmla="*/ 228 h 877"/>
                <a:gd name="T108" fmla="*/ 310 w 1552"/>
                <a:gd name="T109" fmla="*/ 182 h 877"/>
                <a:gd name="T110" fmla="*/ 246 w 1552"/>
                <a:gd name="T111" fmla="*/ 180 h 877"/>
                <a:gd name="T112" fmla="*/ 193 w 1552"/>
                <a:gd name="T113" fmla="*/ 225 h 877"/>
                <a:gd name="T114" fmla="*/ 1522 w 1552"/>
                <a:gd name="T115" fmla="*/ 877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7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69"/>
                  </a:lnTo>
                  <a:lnTo>
                    <a:pt x="1090" y="56"/>
                  </a:lnTo>
                  <a:lnTo>
                    <a:pt x="1093" y="43"/>
                  </a:lnTo>
                  <a:lnTo>
                    <a:pt x="1100" y="32"/>
                  </a:lnTo>
                  <a:lnTo>
                    <a:pt x="1108" y="20"/>
                  </a:lnTo>
                  <a:lnTo>
                    <a:pt x="1119" y="12"/>
                  </a:lnTo>
                  <a:lnTo>
                    <a:pt x="1131" y="5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5"/>
                  </a:lnTo>
                  <a:lnTo>
                    <a:pt x="1196" y="12"/>
                  </a:lnTo>
                  <a:lnTo>
                    <a:pt x="1206" y="20"/>
                  </a:lnTo>
                  <a:lnTo>
                    <a:pt x="1217" y="32"/>
                  </a:lnTo>
                  <a:lnTo>
                    <a:pt x="1222" y="43"/>
                  </a:lnTo>
                  <a:lnTo>
                    <a:pt x="1227" y="56"/>
                  </a:lnTo>
                  <a:lnTo>
                    <a:pt x="1228" y="69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8"/>
                  </a:lnTo>
                  <a:lnTo>
                    <a:pt x="1185" y="134"/>
                  </a:lnTo>
                  <a:lnTo>
                    <a:pt x="1172" y="138"/>
                  </a:lnTo>
                  <a:lnTo>
                    <a:pt x="1157" y="140"/>
                  </a:lnTo>
                  <a:lnTo>
                    <a:pt x="1144" y="138"/>
                  </a:lnTo>
                  <a:lnTo>
                    <a:pt x="1131" y="134"/>
                  </a:lnTo>
                  <a:lnTo>
                    <a:pt x="1119" y="128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89"/>
                  </a:lnTo>
                  <a:lnTo>
                    <a:pt x="1237" y="199"/>
                  </a:lnTo>
                  <a:lnTo>
                    <a:pt x="1240" y="212"/>
                  </a:lnTo>
                  <a:lnTo>
                    <a:pt x="1241" y="226"/>
                  </a:lnTo>
                  <a:lnTo>
                    <a:pt x="1241" y="242"/>
                  </a:lnTo>
                  <a:lnTo>
                    <a:pt x="1241" y="547"/>
                  </a:lnTo>
                  <a:lnTo>
                    <a:pt x="1243" y="556"/>
                  </a:lnTo>
                  <a:lnTo>
                    <a:pt x="1243" y="562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6"/>
                  </a:lnTo>
                  <a:lnTo>
                    <a:pt x="1302" y="609"/>
                  </a:lnTo>
                  <a:lnTo>
                    <a:pt x="1319" y="611"/>
                  </a:lnTo>
                  <a:lnTo>
                    <a:pt x="1319" y="619"/>
                  </a:lnTo>
                  <a:lnTo>
                    <a:pt x="1026" y="619"/>
                  </a:lnTo>
                  <a:lnTo>
                    <a:pt x="1026" y="611"/>
                  </a:lnTo>
                  <a:lnTo>
                    <a:pt x="1044" y="609"/>
                  </a:lnTo>
                  <a:lnTo>
                    <a:pt x="1058" y="606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5"/>
                  </a:lnTo>
                  <a:lnTo>
                    <a:pt x="1097" y="562"/>
                  </a:lnTo>
                  <a:lnTo>
                    <a:pt x="1098" y="547"/>
                  </a:lnTo>
                  <a:lnTo>
                    <a:pt x="1098" y="242"/>
                  </a:lnTo>
                  <a:lnTo>
                    <a:pt x="1097" y="228"/>
                  </a:lnTo>
                  <a:lnTo>
                    <a:pt x="1094" y="216"/>
                  </a:lnTo>
                  <a:lnTo>
                    <a:pt x="1091" y="210"/>
                  </a:lnTo>
                  <a:lnTo>
                    <a:pt x="1088" y="205"/>
                  </a:lnTo>
                  <a:lnTo>
                    <a:pt x="1084" y="200"/>
                  </a:lnTo>
                  <a:lnTo>
                    <a:pt x="1080" y="196"/>
                  </a:lnTo>
                  <a:lnTo>
                    <a:pt x="1070" y="189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4"/>
                  </a:lnTo>
                  <a:lnTo>
                    <a:pt x="712" y="177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0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8"/>
                  </a:lnTo>
                  <a:lnTo>
                    <a:pt x="736" y="190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4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4"/>
                  </a:lnTo>
                  <a:lnTo>
                    <a:pt x="907" y="182"/>
                  </a:lnTo>
                  <a:lnTo>
                    <a:pt x="925" y="190"/>
                  </a:lnTo>
                  <a:lnTo>
                    <a:pt x="944" y="200"/>
                  </a:lnTo>
                  <a:lnTo>
                    <a:pt x="961" y="213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0"/>
                  </a:lnTo>
                  <a:lnTo>
                    <a:pt x="1031" y="321"/>
                  </a:lnTo>
                  <a:lnTo>
                    <a:pt x="1035" y="346"/>
                  </a:lnTo>
                  <a:lnTo>
                    <a:pt x="1038" y="370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1"/>
                  </a:lnTo>
                  <a:lnTo>
                    <a:pt x="1005" y="530"/>
                  </a:lnTo>
                  <a:lnTo>
                    <a:pt x="992" y="547"/>
                  </a:lnTo>
                  <a:lnTo>
                    <a:pt x="979" y="563"/>
                  </a:lnTo>
                  <a:lnTo>
                    <a:pt x="963" y="578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09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4"/>
                  </a:lnTo>
                  <a:lnTo>
                    <a:pt x="793" y="622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08"/>
                  </a:lnTo>
                  <a:lnTo>
                    <a:pt x="739" y="602"/>
                  </a:lnTo>
                  <a:lnTo>
                    <a:pt x="728" y="596"/>
                  </a:lnTo>
                  <a:lnTo>
                    <a:pt x="728" y="821"/>
                  </a:lnTo>
                  <a:lnTo>
                    <a:pt x="729" y="834"/>
                  </a:lnTo>
                  <a:lnTo>
                    <a:pt x="732" y="845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7"/>
                  </a:lnTo>
                  <a:lnTo>
                    <a:pt x="522" y="877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5"/>
                  </a:lnTo>
                  <a:lnTo>
                    <a:pt x="589" y="834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6"/>
                  </a:lnTo>
                  <a:lnTo>
                    <a:pt x="587" y="213"/>
                  </a:lnTo>
                  <a:lnTo>
                    <a:pt x="581" y="203"/>
                  </a:lnTo>
                  <a:lnTo>
                    <a:pt x="574" y="195"/>
                  </a:lnTo>
                  <a:lnTo>
                    <a:pt x="563" y="189"/>
                  </a:lnTo>
                  <a:lnTo>
                    <a:pt x="552" y="183"/>
                  </a:lnTo>
                  <a:lnTo>
                    <a:pt x="538" y="180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2"/>
                  </a:lnTo>
                  <a:lnTo>
                    <a:pt x="891" y="225"/>
                  </a:lnTo>
                  <a:lnTo>
                    <a:pt x="885" y="213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7"/>
                  </a:lnTo>
                  <a:lnTo>
                    <a:pt x="852" y="182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7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7"/>
                  </a:lnTo>
                  <a:lnTo>
                    <a:pt x="748" y="193"/>
                  </a:lnTo>
                  <a:lnTo>
                    <a:pt x="738" y="200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7"/>
                  </a:lnTo>
                  <a:lnTo>
                    <a:pt x="729" y="411"/>
                  </a:lnTo>
                  <a:lnTo>
                    <a:pt x="729" y="454"/>
                  </a:lnTo>
                  <a:lnTo>
                    <a:pt x="728" y="498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8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1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5"/>
                  </a:lnTo>
                  <a:lnTo>
                    <a:pt x="829" y="615"/>
                  </a:lnTo>
                  <a:lnTo>
                    <a:pt x="840" y="612"/>
                  </a:lnTo>
                  <a:lnTo>
                    <a:pt x="852" y="609"/>
                  </a:lnTo>
                  <a:lnTo>
                    <a:pt x="862" y="604"/>
                  </a:lnTo>
                  <a:lnTo>
                    <a:pt x="871" y="596"/>
                  </a:lnTo>
                  <a:lnTo>
                    <a:pt x="878" y="588"/>
                  </a:lnTo>
                  <a:lnTo>
                    <a:pt x="885" y="578"/>
                  </a:lnTo>
                  <a:lnTo>
                    <a:pt x="891" y="566"/>
                  </a:lnTo>
                  <a:lnTo>
                    <a:pt x="894" y="557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0"/>
                  </a:lnTo>
                  <a:lnTo>
                    <a:pt x="901" y="396"/>
                  </a:lnTo>
                  <a:close/>
                  <a:moveTo>
                    <a:pt x="194" y="281"/>
                  </a:moveTo>
                  <a:lnTo>
                    <a:pt x="194" y="547"/>
                  </a:lnTo>
                  <a:lnTo>
                    <a:pt x="194" y="563"/>
                  </a:lnTo>
                  <a:lnTo>
                    <a:pt x="199" y="575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6"/>
                  </a:lnTo>
                  <a:lnTo>
                    <a:pt x="246" y="609"/>
                  </a:lnTo>
                  <a:lnTo>
                    <a:pt x="264" y="611"/>
                  </a:lnTo>
                  <a:lnTo>
                    <a:pt x="264" y="619"/>
                  </a:lnTo>
                  <a:lnTo>
                    <a:pt x="0" y="619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4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3"/>
                  </a:lnTo>
                  <a:lnTo>
                    <a:pt x="53" y="573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7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6"/>
                  </a:lnTo>
                  <a:lnTo>
                    <a:pt x="187" y="192"/>
                  </a:lnTo>
                  <a:lnTo>
                    <a:pt x="189" y="198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202" y="192"/>
                  </a:lnTo>
                  <a:lnTo>
                    <a:pt x="213" y="185"/>
                  </a:lnTo>
                  <a:lnTo>
                    <a:pt x="225" y="180"/>
                  </a:lnTo>
                  <a:lnTo>
                    <a:pt x="236" y="174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7"/>
                  </a:lnTo>
                  <a:lnTo>
                    <a:pt x="398" y="183"/>
                  </a:lnTo>
                  <a:lnTo>
                    <a:pt x="416" y="190"/>
                  </a:lnTo>
                  <a:lnTo>
                    <a:pt x="434" y="199"/>
                  </a:lnTo>
                  <a:lnTo>
                    <a:pt x="448" y="208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59"/>
                  </a:lnTo>
                  <a:lnTo>
                    <a:pt x="496" y="275"/>
                  </a:lnTo>
                  <a:lnTo>
                    <a:pt x="500" y="294"/>
                  </a:lnTo>
                  <a:lnTo>
                    <a:pt x="503" y="311"/>
                  </a:lnTo>
                  <a:lnTo>
                    <a:pt x="504" y="331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3"/>
                  </a:lnTo>
                  <a:lnTo>
                    <a:pt x="512" y="583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19"/>
                  </a:lnTo>
                  <a:lnTo>
                    <a:pt x="297" y="619"/>
                  </a:lnTo>
                  <a:lnTo>
                    <a:pt x="297" y="611"/>
                  </a:lnTo>
                  <a:lnTo>
                    <a:pt x="314" y="609"/>
                  </a:lnTo>
                  <a:lnTo>
                    <a:pt x="327" y="606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5"/>
                  </a:lnTo>
                  <a:lnTo>
                    <a:pt x="366" y="563"/>
                  </a:lnTo>
                  <a:lnTo>
                    <a:pt x="366" y="547"/>
                  </a:lnTo>
                  <a:lnTo>
                    <a:pt x="366" y="340"/>
                  </a:lnTo>
                  <a:lnTo>
                    <a:pt x="366" y="321"/>
                  </a:lnTo>
                  <a:lnTo>
                    <a:pt x="365" y="303"/>
                  </a:lnTo>
                  <a:lnTo>
                    <a:pt x="363" y="285"/>
                  </a:lnTo>
                  <a:lnTo>
                    <a:pt x="362" y="268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8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2"/>
                  </a:lnTo>
                  <a:lnTo>
                    <a:pt x="318" y="186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7"/>
                  </a:lnTo>
                  <a:lnTo>
                    <a:pt x="279" y="176"/>
                  </a:lnTo>
                  <a:lnTo>
                    <a:pt x="269" y="176"/>
                  </a:lnTo>
                  <a:lnTo>
                    <a:pt x="258" y="179"/>
                  </a:lnTo>
                  <a:lnTo>
                    <a:pt x="246" y="180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1"/>
                  </a:lnTo>
                  <a:close/>
                  <a:moveTo>
                    <a:pt x="1552" y="0"/>
                  </a:moveTo>
                  <a:lnTo>
                    <a:pt x="1552" y="877"/>
                  </a:lnTo>
                  <a:lnTo>
                    <a:pt x="1522" y="877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CC7E4ED5-2C18-42C2-ABD7-9E5B4753CF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47863" y="652463"/>
              <a:ext cx="2327275" cy="374650"/>
            </a:xfrm>
            <a:custGeom>
              <a:avLst/>
              <a:gdLst>
                <a:gd name="T0" fmla="*/ 277 w 4397"/>
                <a:gd name="T1" fmla="*/ 174 h 707"/>
                <a:gd name="T2" fmla="*/ 313 w 4397"/>
                <a:gd name="T3" fmla="*/ 75 h 707"/>
                <a:gd name="T4" fmla="*/ 293 w 4397"/>
                <a:gd name="T5" fmla="*/ 202 h 707"/>
                <a:gd name="T6" fmla="*/ 512 w 4397"/>
                <a:gd name="T7" fmla="*/ 78 h 707"/>
                <a:gd name="T8" fmla="*/ 593 w 4397"/>
                <a:gd name="T9" fmla="*/ 94 h 707"/>
                <a:gd name="T10" fmla="*/ 634 w 4397"/>
                <a:gd name="T11" fmla="*/ 272 h 707"/>
                <a:gd name="T12" fmla="*/ 709 w 4397"/>
                <a:gd name="T13" fmla="*/ 156 h 707"/>
                <a:gd name="T14" fmla="*/ 766 w 4397"/>
                <a:gd name="T15" fmla="*/ 213 h 707"/>
                <a:gd name="T16" fmla="*/ 846 w 4397"/>
                <a:gd name="T17" fmla="*/ 248 h 707"/>
                <a:gd name="T18" fmla="*/ 1041 w 4397"/>
                <a:gd name="T19" fmla="*/ 74 h 707"/>
                <a:gd name="T20" fmla="*/ 1002 w 4397"/>
                <a:gd name="T21" fmla="*/ 147 h 707"/>
                <a:gd name="T22" fmla="*/ 1520 w 4397"/>
                <a:gd name="T23" fmla="*/ 159 h 707"/>
                <a:gd name="T24" fmla="*/ 1472 w 4397"/>
                <a:gd name="T25" fmla="*/ 229 h 707"/>
                <a:gd name="T26" fmla="*/ 1577 w 4397"/>
                <a:gd name="T27" fmla="*/ 259 h 707"/>
                <a:gd name="T28" fmla="*/ 1703 w 4397"/>
                <a:gd name="T29" fmla="*/ 112 h 707"/>
                <a:gd name="T30" fmla="*/ 1618 w 4397"/>
                <a:gd name="T31" fmla="*/ 100 h 707"/>
                <a:gd name="T32" fmla="*/ 1763 w 4397"/>
                <a:gd name="T33" fmla="*/ 91 h 707"/>
                <a:gd name="T34" fmla="*/ 1868 w 4397"/>
                <a:gd name="T35" fmla="*/ 141 h 707"/>
                <a:gd name="T36" fmla="*/ 1935 w 4397"/>
                <a:gd name="T37" fmla="*/ 199 h 707"/>
                <a:gd name="T38" fmla="*/ 1952 w 4397"/>
                <a:gd name="T39" fmla="*/ 98 h 707"/>
                <a:gd name="T40" fmla="*/ 2030 w 4397"/>
                <a:gd name="T41" fmla="*/ 183 h 707"/>
                <a:gd name="T42" fmla="*/ 2191 w 4397"/>
                <a:gd name="T43" fmla="*/ 318 h 707"/>
                <a:gd name="T44" fmla="*/ 2127 w 4397"/>
                <a:gd name="T45" fmla="*/ 172 h 707"/>
                <a:gd name="T46" fmla="*/ 2193 w 4397"/>
                <a:gd name="T47" fmla="*/ 347 h 707"/>
                <a:gd name="T48" fmla="*/ 2213 w 4397"/>
                <a:gd name="T49" fmla="*/ 100 h 707"/>
                <a:gd name="T50" fmla="*/ 2503 w 4397"/>
                <a:gd name="T51" fmla="*/ 138 h 707"/>
                <a:gd name="T52" fmla="*/ 2367 w 4397"/>
                <a:gd name="T53" fmla="*/ 218 h 707"/>
                <a:gd name="T54" fmla="*/ 2559 w 4397"/>
                <a:gd name="T55" fmla="*/ 291 h 707"/>
                <a:gd name="T56" fmla="*/ 2533 w 4397"/>
                <a:gd name="T57" fmla="*/ 226 h 707"/>
                <a:gd name="T58" fmla="*/ 2661 w 4397"/>
                <a:gd name="T59" fmla="*/ 331 h 707"/>
                <a:gd name="T60" fmla="*/ 2657 w 4397"/>
                <a:gd name="T61" fmla="*/ 140 h 707"/>
                <a:gd name="T62" fmla="*/ 2860 w 4397"/>
                <a:gd name="T63" fmla="*/ 272 h 707"/>
                <a:gd name="T64" fmla="*/ 2922 w 4397"/>
                <a:gd name="T65" fmla="*/ 128 h 707"/>
                <a:gd name="T66" fmla="*/ 3010 w 4397"/>
                <a:gd name="T67" fmla="*/ 2 h 707"/>
                <a:gd name="T68" fmla="*/ 3238 w 4397"/>
                <a:gd name="T69" fmla="*/ 274 h 707"/>
                <a:gd name="T70" fmla="*/ 3544 w 4397"/>
                <a:gd name="T71" fmla="*/ 84 h 707"/>
                <a:gd name="T72" fmla="*/ 3537 w 4397"/>
                <a:gd name="T73" fmla="*/ 121 h 707"/>
                <a:gd name="T74" fmla="*/ 3701 w 4397"/>
                <a:gd name="T75" fmla="*/ 164 h 707"/>
                <a:gd name="T76" fmla="*/ 3767 w 4397"/>
                <a:gd name="T77" fmla="*/ 100 h 707"/>
                <a:gd name="T78" fmla="*/ 3793 w 4397"/>
                <a:gd name="T79" fmla="*/ 269 h 707"/>
                <a:gd name="T80" fmla="*/ 3939 w 4397"/>
                <a:gd name="T81" fmla="*/ 101 h 707"/>
                <a:gd name="T82" fmla="*/ 4038 w 4397"/>
                <a:gd name="T83" fmla="*/ 213 h 707"/>
                <a:gd name="T84" fmla="*/ 4141 w 4397"/>
                <a:gd name="T85" fmla="*/ 256 h 707"/>
                <a:gd name="T86" fmla="*/ 4397 w 4397"/>
                <a:gd name="T87" fmla="*/ 269 h 707"/>
                <a:gd name="T88" fmla="*/ 234 w 4397"/>
                <a:gd name="T89" fmla="*/ 559 h 707"/>
                <a:gd name="T90" fmla="*/ 76 w 4397"/>
                <a:gd name="T91" fmla="*/ 370 h 707"/>
                <a:gd name="T92" fmla="*/ 36 w 4397"/>
                <a:gd name="T93" fmla="*/ 497 h 707"/>
                <a:gd name="T94" fmla="*/ 376 w 4397"/>
                <a:gd name="T95" fmla="*/ 632 h 707"/>
                <a:gd name="T96" fmla="*/ 363 w 4397"/>
                <a:gd name="T97" fmla="*/ 436 h 707"/>
                <a:gd name="T98" fmla="*/ 397 w 4397"/>
                <a:gd name="T99" fmla="*/ 506 h 707"/>
                <a:gd name="T100" fmla="*/ 571 w 4397"/>
                <a:gd name="T101" fmla="*/ 565 h 707"/>
                <a:gd name="T102" fmla="*/ 600 w 4397"/>
                <a:gd name="T103" fmla="*/ 480 h 707"/>
                <a:gd name="T104" fmla="*/ 610 w 4397"/>
                <a:gd name="T105" fmla="*/ 576 h 707"/>
                <a:gd name="T106" fmla="*/ 975 w 4397"/>
                <a:gd name="T107" fmla="*/ 589 h 707"/>
                <a:gd name="T108" fmla="*/ 865 w 4397"/>
                <a:gd name="T109" fmla="*/ 438 h 707"/>
                <a:gd name="T110" fmla="*/ 937 w 4397"/>
                <a:gd name="T111" fmla="*/ 588 h 707"/>
                <a:gd name="T112" fmla="*/ 1171 w 4397"/>
                <a:gd name="T113" fmla="*/ 435 h 707"/>
                <a:gd name="T114" fmla="*/ 1279 w 4397"/>
                <a:gd name="T115" fmla="*/ 635 h 707"/>
                <a:gd name="T116" fmla="*/ 1348 w 4397"/>
                <a:gd name="T117" fmla="*/ 449 h 707"/>
                <a:gd name="T118" fmla="*/ 1329 w 4397"/>
                <a:gd name="T119" fmla="*/ 472 h 707"/>
                <a:gd name="T120" fmla="*/ 1582 w 4397"/>
                <a:gd name="T121" fmla="*/ 549 h 707"/>
                <a:gd name="T122" fmla="*/ 1546 w 4397"/>
                <a:gd name="T123" fmla="*/ 568 h 707"/>
                <a:gd name="T124" fmla="*/ 1622 w 4397"/>
                <a:gd name="T125" fmla="*/ 61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7" h="707">
                  <a:moveTo>
                    <a:pt x="9" y="269"/>
                  </a:moveTo>
                  <a:lnTo>
                    <a:pt x="9" y="2"/>
                  </a:lnTo>
                  <a:lnTo>
                    <a:pt x="46" y="2"/>
                  </a:lnTo>
                  <a:lnTo>
                    <a:pt x="186" y="212"/>
                  </a:lnTo>
                  <a:lnTo>
                    <a:pt x="186" y="2"/>
                  </a:lnTo>
                  <a:lnTo>
                    <a:pt x="221" y="2"/>
                  </a:lnTo>
                  <a:lnTo>
                    <a:pt x="221" y="269"/>
                  </a:lnTo>
                  <a:lnTo>
                    <a:pt x="185" y="269"/>
                  </a:lnTo>
                  <a:lnTo>
                    <a:pt x="43" y="59"/>
                  </a:lnTo>
                  <a:lnTo>
                    <a:pt x="43" y="269"/>
                  </a:lnTo>
                  <a:lnTo>
                    <a:pt x="9" y="269"/>
                  </a:lnTo>
                  <a:close/>
                  <a:moveTo>
                    <a:pt x="392" y="246"/>
                  </a:moveTo>
                  <a:lnTo>
                    <a:pt x="382" y="254"/>
                  </a:lnTo>
                  <a:lnTo>
                    <a:pt x="373" y="259"/>
                  </a:lnTo>
                  <a:lnTo>
                    <a:pt x="365" y="264"/>
                  </a:lnTo>
                  <a:lnTo>
                    <a:pt x="356" y="268"/>
                  </a:lnTo>
                  <a:lnTo>
                    <a:pt x="348" y="271"/>
                  </a:lnTo>
                  <a:lnTo>
                    <a:pt x="339" y="272"/>
                  </a:lnTo>
                  <a:lnTo>
                    <a:pt x="329" y="274"/>
                  </a:lnTo>
                  <a:lnTo>
                    <a:pt x="320" y="274"/>
                  </a:lnTo>
                  <a:lnTo>
                    <a:pt x="304" y="274"/>
                  </a:lnTo>
                  <a:lnTo>
                    <a:pt x="291" y="271"/>
                  </a:lnTo>
                  <a:lnTo>
                    <a:pt x="280" y="265"/>
                  </a:lnTo>
                  <a:lnTo>
                    <a:pt x="271" y="258"/>
                  </a:lnTo>
                  <a:lnTo>
                    <a:pt x="262" y="251"/>
                  </a:lnTo>
                  <a:lnTo>
                    <a:pt x="258" y="241"/>
                  </a:lnTo>
                  <a:lnTo>
                    <a:pt x="254" y="231"/>
                  </a:lnTo>
                  <a:lnTo>
                    <a:pt x="254" y="219"/>
                  </a:lnTo>
                  <a:lnTo>
                    <a:pt x="254" y="212"/>
                  </a:lnTo>
                  <a:lnTo>
                    <a:pt x="255" y="205"/>
                  </a:lnTo>
                  <a:lnTo>
                    <a:pt x="257" y="199"/>
                  </a:lnTo>
                  <a:lnTo>
                    <a:pt x="260" y="193"/>
                  </a:lnTo>
                  <a:lnTo>
                    <a:pt x="264" y="187"/>
                  </a:lnTo>
                  <a:lnTo>
                    <a:pt x="267" y="182"/>
                  </a:lnTo>
                  <a:lnTo>
                    <a:pt x="273" y="177"/>
                  </a:lnTo>
                  <a:lnTo>
                    <a:pt x="277" y="174"/>
                  </a:lnTo>
                  <a:lnTo>
                    <a:pt x="288" y="167"/>
                  </a:lnTo>
                  <a:lnTo>
                    <a:pt x="300" y="163"/>
                  </a:lnTo>
                  <a:lnTo>
                    <a:pt x="313" y="160"/>
                  </a:lnTo>
                  <a:lnTo>
                    <a:pt x="330" y="159"/>
                  </a:lnTo>
                  <a:lnTo>
                    <a:pt x="349" y="156"/>
                  </a:lnTo>
                  <a:lnTo>
                    <a:pt x="365" y="153"/>
                  </a:lnTo>
                  <a:lnTo>
                    <a:pt x="378" y="150"/>
                  </a:lnTo>
                  <a:lnTo>
                    <a:pt x="389" y="147"/>
                  </a:lnTo>
                  <a:lnTo>
                    <a:pt x="389" y="141"/>
                  </a:lnTo>
                  <a:lnTo>
                    <a:pt x="389" y="138"/>
                  </a:lnTo>
                  <a:lnTo>
                    <a:pt x="388" y="130"/>
                  </a:lnTo>
                  <a:lnTo>
                    <a:pt x="386" y="121"/>
                  </a:lnTo>
                  <a:lnTo>
                    <a:pt x="384" y="115"/>
                  </a:lnTo>
                  <a:lnTo>
                    <a:pt x="379" y="110"/>
                  </a:lnTo>
                  <a:lnTo>
                    <a:pt x="372" y="105"/>
                  </a:lnTo>
                  <a:lnTo>
                    <a:pt x="363" y="102"/>
                  </a:lnTo>
                  <a:lnTo>
                    <a:pt x="353" y="100"/>
                  </a:lnTo>
                  <a:lnTo>
                    <a:pt x="342" y="100"/>
                  </a:lnTo>
                  <a:lnTo>
                    <a:pt x="332" y="100"/>
                  </a:lnTo>
                  <a:lnTo>
                    <a:pt x="322" y="101"/>
                  </a:lnTo>
                  <a:lnTo>
                    <a:pt x="314" y="104"/>
                  </a:lnTo>
                  <a:lnTo>
                    <a:pt x="307" y="107"/>
                  </a:lnTo>
                  <a:lnTo>
                    <a:pt x="303" y="112"/>
                  </a:lnTo>
                  <a:lnTo>
                    <a:pt x="298" y="118"/>
                  </a:lnTo>
                  <a:lnTo>
                    <a:pt x="294" y="127"/>
                  </a:lnTo>
                  <a:lnTo>
                    <a:pt x="291" y="136"/>
                  </a:lnTo>
                  <a:lnTo>
                    <a:pt x="260" y="131"/>
                  </a:lnTo>
                  <a:lnTo>
                    <a:pt x="261" y="121"/>
                  </a:lnTo>
                  <a:lnTo>
                    <a:pt x="265" y="112"/>
                  </a:lnTo>
                  <a:lnTo>
                    <a:pt x="268" y="105"/>
                  </a:lnTo>
                  <a:lnTo>
                    <a:pt x="274" y="98"/>
                  </a:lnTo>
                  <a:lnTo>
                    <a:pt x="280" y="92"/>
                  </a:lnTo>
                  <a:lnTo>
                    <a:pt x="286" y="87"/>
                  </a:lnTo>
                  <a:lnTo>
                    <a:pt x="294" y="82"/>
                  </a:lnTo>
                  <a:lnTo>
                    <a:pt x="303" y="79"/>
                  </a:lnTo>
                  <a:lnTo>
                    <a:pt x="313" y="75"/>
                  </a:lnTo>
                  <a:lnTo>
                    <a:pt x="323" y="74"/>
                  </a:lnTo>
                  <a:lnTo>
                    <a:pt x="335" y="72"/>
                  </a:lnTo>
                  <a:lnTo>
                    <a:pt x="348" y="72"/>
                  </a:lnTo>
                  <a:lnTo>
                    <a:pt x="359" y="72"/>
                  </a:lnTo>
                  <a:lnTo>
                    <a:pt x="369" y="74"/>
                  </a:lnTo>
                  <a:lnTo>
                    <a:pt x="379" y="75"/>
                  </a:lnTo>
                  <a:lnTo>
                    <a:pt x="388" y="78"/>
                  </a:lnTo>
                  <a:lnTo>
                    <a:pt x="395" y="81"/>
                  </a:lnTo>
                  <a:lnTo>
                    <a:pt x="401" y="84"/>
                  </a:lnTo>
                  <a:lnTo>
                    <a:pt x="407" y="88"/>
                  </a:lnTo>
                  <a:lnTo>
                    <a:pt x="411" y="92"/>
                  </a:lnTo>
                  <a:lnTo>
                    <a:pt x="414" y="97"/>
                  </a:lnTo>
                  <a:lnTo>
                    <a:pt x="417" y="102"/>
                  </a:lnTo>
                  <a:lnTo>
                    <a:pt x="418" y="108"/>
                  </a:lnTo>
                  <a:lnTo>
                    <a:pt x="421" y="115"/>
                  </a:lnTo>
                  <a:lnTo>
                    <a:pt x="422" y="127"/>
                  </a:lnTo>
                  <a:lnTo>
                    <a:pt x="422" y="146"/>
                  </a:lnTo>
                  <a:lnTo>
                    <a:pt x="422" y="189"/>
                  </a:lnTo>
                  <a:lnTo>
                    <a:pt x="422" y="209"/>
                  </a:lnTo>
                  <a:lnTo>
                    <a:pt x="422" y="226"/>
                  </a:lnTo>
                  <a:lnTo>
                    <a:pt x="424" y="238"/>
                  </a:lnTo>
                  <a:lnTo>
                    <a:pt x="424" y="246"/>
                  </a:lnTo>
                  <a:lnTo>
                    <a:pt x="427" y="258"/>
                  </a:lnTo>
                  <a:lnTo>
                    <a:pt x="433" y="269"/>
                  </a:lnTo>
                  <a:lnTo>
                    <a:pt x="398" y="269"/>
                  </a:lnTo>
                  <a:lnTo>
                    <a:pt x="394" y="259"/>
                  </a:lnTo>
                  <a:lnTo>
                    <a:pt x="392" y="246"/>
                  </a:lnTo>
                  <a:close/>
                  <a:moveTo>
                    <a:pt x="389" y="173"/>
                  </a:moveTo>
                  <a:lnTo>
                    <a:pt x="379" y="176"/>
                  </a:lnTo>
                  <a:lnTo>
                    <a:pt x="366" y="180"/>
                  </a:lnTo>
                  <a:lnTo>
                    <a:pt x="352" y="183"/>
                  </a:lnTo>
                  <a:lnTo>
                    <a:pt x="335" y="184"/>
                  </a:lnTo>
                  <a:lnTo>
                    <a:pt x="317" y="189"/>
                  </a:lnTo>
                  <a:lnTo>
                    <a:pt x="306" y="192"/>
                  </a:lnTo>
                  <a:lnTo>
                    <a:pt x="298" y="196"/>
                  </a:lnTo>
                  <a:lnTo>
                    <a:pt x="293" y="202"/>
                  </a:lnTo>
                  <a:lnTo>
                    <a:pt x="290" y="209"/>
                  </a:lnTo>
                  <a:lnTo>
                    <a:pt x="288" y="218"/>
                  </a:lnTo>
                  <a:lnTo>
                    <a:pt x="290" y="223"/>
                  </a:lnTo>
                  <a:lnTo>
                    <a:pt x="291" y="229"/>
                  </a:lnTo>
                  <a:lnTo>
                    <a:pt x="294" y="235"/>
                  </a:lnTo>
                  <a:lnTo>
                    <a:pt x="298" y="239"/>
                  </a:lnTo>
                  <a:lnTo>
                    <a:pt x="304" y="244"/>
                  </a:lnTo>
                  <a:lnTo>
                    <a:pt x="311" y="246"/>
                  </a:lnTo>
                  <a:lnTo>
                    <a:pt x="319" y="248"/>
                  </a:lnTo>
                  <a:lnTo>
                    <a:pt x="327" y="248"/>
                  </a:lnTo>
                  <a:lnTo>
                    <a:pt x="337" y="248"/>
                  </a:lnTo>
                  <a:lnTo>
                    <a:pt x="346" y="246"/>
                  </a:lnTo>
                  <a:lnTo>
                    <a:pt x="353" y="244"/>
                  </a:lnTo>
                  <a:lnTo>
                    <a:pt x="362" y="241"/>
                  </a:lnTo>
                  <a:lnTo>
                    <a:pt x="369" y="235"/>
                  </a:lnTo>
                  <a:lnTo>
                    <a:pt x="375" y="231"/>
                  </a:lnTo>
                  <a:lnTo>
                    <a:pt x="379" y="225"/>
                  </a:lnTo>
                  <a:lnTo>
                    <a:pt x="384" y="218"/>
                  </a:lnTo>
                  <a:lnTo>
                    <a:pt x="385" y="212"/>
                  </a:lnTo>
                  <a:lnTo>
                    <a:pt x="388" y="203"/>
                  </a:lnTo>
                  <a:lnTo>
                    <a:pt x="388" y="195"/>
                  </a:lnTo>
                  <a:lnTo>
                    <a:pt x="389" y="184"/>
                  </a:lnTo>
                  <a:lnTo>
                    <a:pt x="389" y="173"/>
                  </a:lnTo>
                  <a:close/>
                  <a:moveTo>
                    <a:pt x="320" y="52"/>
                  </a:moveTo>
                  <a:lnTo>
                    <a:pt x="343" y="0"/>
                  </a:lnTo>
                  <a:lnTo>
                    <a:pt x="386" y="0"/>
                  </a:lnTo>
                  <a:lnTo>
                    <a:pt x="348" y="52"/>
                  </a:lnTo>
                  <a:lnTo>
                    <a:pt x="320" y="52"/>
                  </a:lnTo>
                  <a:close/>
                  <a:moveTo>
                    <a:pt x="461" y="269"/>
                  </a:moveTo>
                  <a:lnTo>
                    <a:pt x="461" y="77"/>
                  </a:lnTo>
                  <a:lnTo>
                    <a:pt x="490" y="77"/>
                  </a:lnTo>
                  <a:lnTo>
                    <a:pt x="490" y="105"/>
                  </a:lnTo>
                  <a:lnTo>
                    <a:pt x="496" y="97"/>
                  </a:lnTo>
                  <a:lnTo>
                    <a:pt x="502" y="88"/>
                  </a:lnTo>
                  <a:lnTo>
                    <a:pt x="506" y="82"/>
                  </a:lnTo>
                  <a:lnTo>
                    <a:pt x="512" y="78"/>
                  </a:lnTo>
                  <a:lnTo>
                    <a:pt x="516" y="75"/>
                  </a:lnTo>
                  <a:lnTo>
                    <a:pt x="522" y="74"/>
                  </a:lnTo>
                  <a:lnTo>
                    <a:pt x="528" y="72"/>
                  </a:lnTo>
                  <a:lnTo>
                    <a:pt x="532" y="72"/>
                  </a:lnTo>
                  <a:lnTo>
                    <a:pt x="541" y="72"/>
                  </a:lnTo>
                  <a:lnTo>
                    <a:pt x="549" y="75"/>
                  </a:lnTo>
                  <a:lnTo>
                    <a:pt x="558" y="78"/>
                  </a:lnTo>
                  <a:lnTo>
                    <a:pt x="567" y="82"/>
                  </a:lnTo>
                  <a:lnTo>
                    <a:pt x="555" y="112"/>
                  </a:lnTo>
                  <a:lnTo>
                    <a:pt x="549" y="110"/>
                  </a:lnTo>
                  <a:lnTo>
                    <a:pt x="542" y="108"/>
                  </a:lnTo>
                  <a:lnTo>
                    <a:pt x="536" y="107"/>
                  </a:lnTo>
                  <a:lnTo>
                    <a:pt x="531" y="105"/>
                  </a:lnTo>
                  <a:lnTo>
                    <a:pt x="526" y="107"/>
                  </a:lnTo>
                  <a:lnTo>
                    <a:pt x="521" y="108"/>
                  </a:lnTo>
                  <a:lnTo>
                    <a:pt x="516" y="110"/>
                  </a:lnTo>
                  <a:lnTo>
                    <a:pt x="512" y="112"/>
                  </a:lnTo>
                  <a:lnTo>
                    <a:pt x="508" y="115"/>
                  </a:lnTo>
                  <a:lnTo>
                    <a:pt x="505" y="120"/>
                  </a:lnTo>
                  <a:lnTo>
                    <a:pt x="502" y="125"/>
                  </a:lnTo>
                  <a:lnTo>
                    <a:pt x="499" y="130"/>
                  </a:lnTo>
                  <a:lnTo>
                    <a:pt x="497" y="140"/>
                  </a:lnTo>
                  <a:lnTo>
                    <a:pt x="496" y="148"/>
                  </a:lnTo>
                  <a:lnTo>
                    <a:pt x="495" y="159"/>
                  </a:lnTo>
                  <a:lnTo>
                    <a:pt x="495" y="169"/>
                  </a:lnTo>
                  <a:lnTo>
                    <a:pt x="495" y="269"/>
                  </a:lnTo>
                  <a:lnTo>
                    <a:pt x="461" y="269"/>
                  </a:lnTo>
                  <a:close/>
                  <a:moveTo>
                    <a:pt x="562" y="173"/>
                  </a:moveTo>
                  <a:lnTo>
                    <a:pt x="562" y="160"/>
                  </a:lnTo>
                  <a:lnTo>
                    <a:pt x="564" y="148"/>
                  </a:lnTo>
                  <a:lnTo>
                    <a:pt x="567" y="137"/>
                  </a:lnTo>
                  <a:lnTo>
                    <a:pt x="570" y="127"/>
                  </a:lnTo>
                  <a:lnTo>
                    <a:pt x="574" y="117"/>
                  </a:lnTo>
                  <a:lnTo>
                    <a:pt x="580" y="108"/>
                  </a:lnTo>
                  <a:lnTo>
                    <a:pt x="585" y="100"/>
                  </a:lnTo>
                  <a:lnTo>
                    <a:pt x="593" y="94"/>
                  </a:lnTo>
                  <a:lnTo>
                    <a:pt x="598" y="88"/>
                  </a:lnTo>
                  <a:lnTo>
                    <a:pt x="606" y="84"/>
                  </a:lnTo>
                  <a:lnTo>
                    <a:pt x="613" y="81"/>
                  </a:lnTo>
                  <a:lnTo>
                    <a:pt x="620" y="77"/>
                  </a:lnTo>
                  <a:lnTo>
                    <a:pt x="636" y="74"/>
                  </a:lnTo>
                  <a:lnTo>
                    <a:pt x="653" y="72"/>
                  </a:lnTo>
                  <a:lnTo>
                    <a:pt x="663" y="72"/>
                  </a:lnTo>
                  <a:lnTo>
                    <a:pt x="672" y="74"/>
                  </a:lnTo>
                  <a:lnTo>
                    <a:pt x="682" y="75"/>
                  </a:lnTo>
                  <a:lnTo>
                    <a:pt x="689" y="78"/>
                  </a:lnTo>
                  <a:lnTo>
                    <a:pt x="698" y="82"/>
                  </a:lnTo>
                  <a:lnTo>
                    <a:pt x="705" y="87"/>
                  </a:lnTo>
                  <a:lnTo>
                    <a:pt x="712" y="92"/>
                  </a:lnTo>
                  <a:lnTo>
                    <a:pt x="719" y="98"/>
                  </a:lnTo>
                  <a:lnTo>
                    <a:pt x="725" y="105"/>
                  </a:lnTo>
                  <a:lnTo>
                    <a:pt x="730" y="112"/>
                  </a:lnTo>
                  <a:lnTo>
                    <a:pt x="734" y="120"/>
                  </a:lnTo>
                  <a:lnTo>
                    <a:pt x="738" y="130"/>
                  </a:lnTo>
                  <a:lnTo>
                    <a:pt x="741" y="138"/>
                  </a:lnTo>
                  <a:lnTo>
                    <a:pt x="743" y="148"/>
                  </a:lnTo>
                  <a:lnTo>
                    <a:pt x="744" y="159"/>
                  </a:lnTo>
                  <a:lnTo>
                    <a:pt x="744" y="170"/>
                  </a:lnTo>
                  <a:lnTo>
                    <a:pt x="744" y="187"/>
                  </a:lnTo>
                  <a:lnTo>
                    <a:pt x="741" y="203"/>
                  </a:lnTo>
                  <a:lnTo>
                    <a:pt x="738" y="218"/>
                  </a:lnTo>
                  <a:lnTo>
                    <a:pt x="732" y="229"/>
                  </a:lnTo>
                  <a:lnTo>
                    <a:pt x="727" y="239"/>
                  </a:lnTo>
                  <a:lnTo>
                    <a:pt x="719" y="248"/>
                  </a:lnTo>
                  <a:lnTo>
                    <a:pt x="711" y="255"/>
                  </a:lnTo>
                  <a:lnTo>
                    <a:pt x="701" y="262"/>
                  </a:lnTo>
                  <a:lnTo>
                    <a:pt x="689" y="268"/>
                  </a:lnTo>
                  <a:lnTo>
                    <a:pt x="678" y="271"/>
                  </a:lnTo>
                  <a:lnTo>
                    <a:pt x="666" y="274"/>
                  </a:lnTo>
                  <a:lnTo>
                    <a:pt x="653" y="274"/>
                  </a:lnTo>
                  <a:lnTo>
                    <a:pt x="643" y="274"/>
                  </a:lnTo>
                  <a:lnTo>
                    <a:pt x="634" y="272"/>
                  </a:lnTo>
                  <a:lnTo>
                    <a:pt x="624" y="271"/>
                  </a:lnTo>
                  <a:lnTo>
                    <a:pt x="617" y="268"/>
                  </a:lnTo>
                  <a:lnTo>
                    <a:pt x="608" y="264"/>
                  </a:lnTo>
                  <a:lnTo>
                    <a:pt x="601" y="259"/>
                  </a:lnTo>
                  <a:lnTo>
                    <a:pt x="594" y="254"/>
                  </a:lnTo>
                  <a:lnTo>
                    <a:pt x="587" y="248"/>
                  </a:lnTo>
                  <a:lnTo>
                    <a:pt x="581" y="241"/>
                  </a:lnTo>
                  <a:lnTo>
                    <a:pt x="577" y="233"/>
                  </a:lnTo>
                  <a:lnTo>
                    <a:pt x="572" y="225"/>
                  </a:lnTo>
                  <a:lnTo>
                    <a:pt x="568" y="216"/>
                  </a:lnTo>
                  <a:lnTo>
                    <a:pt x="565" y="206"/>
                  </a:lnTo>
                  <a:lnTo>
                    <a:pt x="564" y="196"/>
                  </a:lnTo>
                  <a:lnTo>
                    <a:pt x="562" y="184"/>
                  </a:lnTo>
                  <a:lnTo>
                    <a:pt x="562" y="173"/>
                  </a:lnTo>
                  <a:close/>
                  <a:moveTo>
                    <a:pt x="595" y="173"/>
                  </a:moveTo>
                  <a:lnTo>
                    <a:pt x="597" y="190"/>
                  </a:lnTo>
                  <a:lnTo>
                    <a:pt x="600" y="206"/>
                  </a:lnTo>
                  <a:lnTo>
                    <a:pt x="603" y="212"/>
                  </a:lnTo>
                  <a:lnTo>
                    <a:pt x="606" y="218"/>
                  </a:lnTo>
                  <a:lnTo>
                    <a:pt x="608" y="223"/>
                  </a:lnTo>
                  <a:lnTo>
                    <a:pt x="613" y="229"/>
                  </a:lnTo>
                  <a:lnTo>
                    <a:pt x="621" y="236"/>
                  </a:lnTo>
                  <a:lnTo>
                    <a:pt x="630" y="242"/>
                  </a:lnTo>
                  <a:lnTo>
                    <a:pt x="642" y="246"/>
                  </a:lnTo>
                  <a:lnTo>
                    <a:pt x="653" y="248"/>
                  </a:lnTo>
                  <a:lnTo>
                    <a:pt x="665" y="246"/>
                  </a:lnTo>
                  <a:lnTo>
                    <a:pt x="676" y="242"/>
                  </a:lnTo>
                  <a:lnTo>
                    <a:pt x="685" y="236"/>
                  </a:lnTo>
                  <a:lnTo>
                    <a:pt x="694" y="229"/>
                  </a:lnTo>
                  <a:lnTo>
                    <a:pt x="698" y="223"/>
                  </a:lnTo>
                  <a:lnTo>
                    <a:pt x="701" y="218"/>
                  </a:lnTo>
                  <a:lnTo>
                    <a:pt x="704" y="212"/>
                  </a:lnTo>
                  <a:lnTo>
                    <a:pt x="706" y="205"/>
                  </a:lnTo>
                  <a:lnTo>
                    <a:pt x="709" y="190"/>
                  </a:lnTo>
                  <a:lnTo>
                    <a:pt x="711" y="172"/>
                  </a:lnTo>
                  <a:lnTo>
                    <a:pt x="709" y="156"/>
                  </a:lnTo>
                  <a:lnTo>
                    <a:pt x="706" y="140"/>
                  </a:lnTo>
                  <a:lnTo>
                    <a:pt x="701" y="128"/>
                  </a:lnTo>
                  <a:lnTo>
                    <a:pt x="694" y="118"/>
                  </a:lnTo>
                  <a:lnTo>
                    <a:pt x="685" y="110"/>
                  </a:lnTo>
                  <a:lnTo>
                    <a:pt x="676" y="104"/>
                  </a:lnTo>
                  <a:lnTo>
                    <a:pt x="665" y="101"/>
                  </a:lnTo>
                  <a:lnTo>
                    <a:pt x="653" y="100"/>
                  </a:lnTo>
                  <a:lnTo>
                    <a:pt x="642" y="101"/>
                  </a:lnTo>
                  <a:lnTo>
                    <a:pt x="630" y="104"/>
                  </a:lnTo>
                  <a:lnTo>
                    <a:pt x="621" y="110"/>
                  </a:lnTo>
                  <a:lnTo>
                    <a:pt x="613" y="117"/>
                  </a:lnTo>
                  <a:lnTo>
                    <a:pt x="608" y="123"/>
                  </a:lnTo>
                  <a:lnTo>
                    <a:pt x="606" y="128"/>
                  </a:lnTo>
                  <a:lnTo>
                    <a:pt x="603" y="134"/>
                  </a:lnTo>
                  <a:lnTo>
                    <a:pt x="600" y="141"/>
                  </a:lnTo>
                  <a:lnTo>
                    <a:pt x="597" y="156"/>
                  </a:lnTo>
                  <a:lnTo>
                    <a:pt x="595" y="173"/>
                  </a:lnTo>
                  <a:close/>
                  <a:moveTo>
                    <a:pt x="897" y="269"/>
                  </a:moveTo>
                  <a:lnTo>
                    <a:pt x="897" y="245"/>
                  </a:lnTo>
                  <a:lnTo>
                    <a:pt x="892" y="252"/>
                  </a:lnTo>
                  <a:lnTo>
                    <a:pt x="887" y="258"/>
                  </a:lnTo>
                  <a:lnTo>
                    <a:pt x="881" y="262"/>
                  </a:lnTo>
                  <a:lnTo>
                    <a:pt x="874" y="267"/>
                  </a:lnTo>
                  <a:lnTo>
                    <a:pt x="867" y="269"/>
                  </a:lnTo>
                  <a:lnTo>
                    <a:pt x="859" y="272"/>
                  </a:lnTo>
                  <a:lnTo>
                    <a:pt x="851" y="274"/>
                  </a:lnTo>
                  <a:lnTo>
                    <a:pt x="842" y="274"/>
                  </a:lnTo>
                  <a:lnTo>
                    <a:pt x="830" y="274"/>
                  </a:lnTo>
                  <a:lnTo>
                    <a:pt x="820" y="271"/>
                  </a:lnTo>
                  <a:lnTo>
                    <a:pt x="810" y="267"/>
                  </a:lnTo>
                  <a:lnTo>
                    <a:pt x="800" y="261"/>
                  </a:lnTo>
                  <a:lnTo>
                    <a:pt x="790" y="255"/>
                  </a:lnTo>
                  <a:lnTo>
                    <a:pt x="783" y="246"/>
                  </a:lnTo>
                  <a:lnTo>
                    <a:pt x="776" y="236"/>
                  </a:lnTo>
                  <a:lnTo>
                    <a:pt x="770" y="226"/>
                  </a:lnTo>
                  <a:lnTo>
                    <a:pt x="766" y="213"/>
                  </a:lnTo>
                  <a:lnTo>
                    <a:pt x="761" y="202"/>
                  </a:lnTo>
                  <a:lnTo>
                    <a:pt x="760" y="187"/>
                  </a:lnTo>
                  <a:lnTo>
                    <a:pt x="758" y="173"/>
                  </a:lnTo>
                  <a:lnTo>
                    <a:pt x="760" y="159"/>
                  </a:lnTo>
                  <a:lnTo>
                    <a:pt x="761" y="146"/>
                  </a:lnTo>
                  <a:lnTo>
                    <a:pt x="764" y="133"/>
                  </a:lnTo>
                  <a:lnTo>
                    <a:pt x="768" y="121"/>
                  </a:lnTo>
                  <a:lnTo>
                    <a:pt x="774" y="110"/>
                  </a:lnTo>
                  <a:lnTo>
                    <a:pt x="781" y="100"/>
                  </a:lnTo>
                  <a:lnTo>
                    <a:pt x="789" y="91"/>
                  </a:lnTo>
                  <a:lnTo>
                    <a:pt x="797" y="84"/>
                  </a:lnTo>
                  <a:lnTo>
                    <a:pt x="807" y="79"/>
                  </a:lnTo>
                  <a:lnTo>
                    <a:pt x="819" y="75"/>
                  </a:lnTo>
                  <a:lnTo>
                    <a:pt x="829" y="72"/>
                  </a:lnTo>
                  <a:lnTo>
                    <a:pt x="841" y="72"/>
                  </a:lnTo>
                  <a:lnTo>
                    <a:pt x="849" y="72"/>
                  </a:lnTo>
                  <a:lnTo>
                    <a:pt x="858" y="74"/>
                  </a:lnTo>
                  <a:lnTo>
                    <a:pt x="865" y="77"/>
                  </a:lnTo>
                  <a:lnTo>
                    <a:pt x="872" y="79"/>
                  </a:lnTo>
                  <a:lnTo>
                    <a:pt x="879" y="84"/>
                  </a:lnTo>
                  <a:lnTo>
                    <a:pt x="885" y="88"/>
                  </a:lnTo>
                  <a:lnTo>
                    <a:pt x="890" y="92"/>
                  </a:lnTo>
                  <a:lnTo>
                    <a:pt x="894" y="98"/>
                  </a:lnTo>
                  <a:lnTo>
                    <a:pt x="894" y="2"/>
                  </a:lnTo>
                  <a:lnTo>
                    <a:pt x="927" y="2"/>
                  </a:lnTo>
                  <a:lnTo>
                    <a:pt x="927" y="269"/>
                  </a:lnTo>
                  <a:lnTo>
                    <a:pt x="897" y="269"/>
                  </a:lnTo>
                  <a:close/>
                  <a:moveTo>
                    <a:pt x="793" y="173"/>
                  </a:moveTo>
                  <a:lnTo>
                    <a:pt x="793" y="190"/>
                  </a:lnTo>
                  <a:lnTo>
                    <a:pt x="797" y="206"/>
                  </a:lnTo>
                  <a:lnTo>
                    <a:pt x="802" y="219"/>
                  </a:lnTo>
                  <a:lnTo>
                    <a:pt x="809" y="229"/>
                  </a:lnTo>
                  <a:lnTo>
                    <a:pt x="816" y="236"/>
                  </a:lnTo>
                  <a:lnTo>
                    <a:pt x="826" y="242"/>
                  </a:lnTo>
                  <a:lnTo>
                    <a:pt x="835" y="246"/>
                  </a:lnTo>
                  <a:lnTo>
                    <a:pt x="846" y="248"/>
                  </a:lnTo>
                  <a:lnTo>
                    <a:pt x="856" y="246"/>
                  </a:lnTo>
                  <a:lnTo>
                    <a:pt x="865" y="244"/>
                  </a:lnTo>
                  <a:lnTo>
                    <a:pt x="875" y="238"/>
                  </a:lnTo>
                  <a:lnTo>
                    <a:pt x="882" y="229"/>
                  </a:lnTo>
                  <a:lnTo>
                    <a:pt x="890" y="219"/>
                  </a:lnTo>
                  <a:lnTo>
                    <a:pt x="894" y="208"/>
                  </a:lnTo>
                  <a:lnTo>
                    <a:pt x="897" y="193"/>
                  </a:lnTo>
                  <a:lnTo>
                    <a:pt x="898" y="176"/>
                  </a:lnTo>
                  <a:lnTo>
                    <a:pt x="897" y="157"/>
                  </a:lnTo>
                  <a:lnTo>
                    <a:pt x="894" y="141"/>
                  </a:lnTo>
                  <a:lnTo>
                    <a:pt x="891" y="134"/>
                  </a:lnTo>
                  <a:lnTo>
                    <a:pt x="890" y="128"/>
                  </a:lnTo>
                  <a:lnTo>
                    <a:pt x="885" y="123"/>
                  </a:lnTo>
                  <a:lnTo>
                    <a:pt x="882" y="118"/>
                  </a:lnTo>
                  <a:lnTo>
                    <a:pt x="874" y="110"/>
                  </a:lnTo>
                  <a:lnTo>
                    <a:pt x="865" y="104"/>
                  </a:lnTo>
                  <a:lnTo>
                    <a:pt x="855" y="101"/>
                  </a:lnTo>
                  <a:lnTo>
                    <a:pt x="845" y="100"/>
                  </a:lnTo>
                  <a:lnTo>
                    <a:pt x="833" y="100"/>
                  </a:lnTo>
                  <a:lnTo>
                    <a:pt x="825" y="104"/>
                  </a:lnTo>
                  <a:lnTo>
                    <a:pt x="815" y="110"/>
                  </a:lnTo>
                  <a:lnTo>
                    <a:pt x="807" y="117"/>
                  </a:lnTo>
                  <a:lnTo>
                    <a:pt x="802" y="127"/>
                  </a:lnTo>
                  <a:lnTo>
                    <a:pt x="796" y="140"/>
                  </a:lnTo>
                  <a:lnTo>
                    <a:pt x="793" y="156"/>
                  </a:lnTo>
                  <a:lnTo>
                    <a:pt x="793" y="173"/>
                  </a:lnTo>
                  <a:close/>
                  <a:moveTo>
                    <a:pt x="969" y="269"/>
                  </a:moveTo>
                  <a:lnTo>
                    <a:pt x="969" y="77"/>
                  </a:lnTo>
                  <a:lnTo>
                    <a:pt x="998" y="77"/>
                  </a:lnTo>
                  <a:lnTo>
                    <a:pt x="998" y="104"/>
                  </a:lnTo>
                  <a:lnTo>
                    <a:pt x="1003" y="97"/>
                  </a:lnTo>
                  <a:lnTo>
                    <a:pt x="1009" y="89"/>
                  </a:lnTo>
                  <a:lnTo>
                    <a:pt x="1016" y="84"/>
                  </a:lnTo>
                  <a:lnTo>
                    <a:pt x="1024" y="79"/>
                  </a:lnTo>
                  <a:lnTo>
                    <a:pt x="1032" y="77"/>
                  </a:lnTo>
                  <a:lnTo>
                    <a:pt x="1041" y="74"/>
                  </a:lnTo>
                  <a:lnTo>
                    <a:pt x="1050" y="72"/>
                  </a:lnTo>
                  <a:lnTo>
                    <a:pt x="1060" y="72"/>
                  </a:lnTo>
                  <a:lnTo>
                    <a:pt x="1068" y="72"/>
                  </a:lnTo>
                  <a:lnTo>
                    <a:pt x="1077" y="74"/>
                  </a:lnTo>
                  <a:lnTo>
                    <a:pt x="1084" y="75"/>
                  </a:lnTo>
                  <a:lnTo>
                    <a:pt x="1091" y="78"/>
                  </a:lnTo>
                  <a:lnTo>
                    <a:pt x="1099" y="81"/>
                  </a:lnTo>
                  <a:lnTo>
                    <a:pt x="1104" y="85"/>
                  </a:lnTo>
                  <a:lnTo>
                    <a:pt x="1110" y="89"/>
                  </a:lnTo>
                  <a:lnTo>
                    <a:pt x="1113" y="95"/>
                  </a:lnTo>
                  <a:lnTo>
                    <a:pt x="1120" y="105"/>
                  </a:lnTo>
                  <a:lnTo>
                    <a:pt x="1125" y="118"/>
                  </a:lnTo>
                  <a:lnTo>
                    <a:pt x="1126" y="131"/>
                  </a:lnTo>
                  <a:lnTo>
                    <a:pt x="1126" y="151"/>
                  </a:lnTo>
                  <a:lnTo>
                    <a:pt x="1126" y="269"/>
                  </a:lnTo>
                  <a:lnTo>
                    <a:pt x="1093" y="269"/>
                  </a:lnTo>
                  <a:lnTo>
                    <a:pt x="1093" y="153"/>
                  </a:lnTo>
                  <a:lnTo>
                    <a:pt x="1091" y="134"/>
                  </a:lnTo>
                  <a:lnTo>
                    <a:pt x="1089" y="123"/>
                  </a:lnTo>
                  <a:lnTo>
                    <a:pt x="1087" y="117"/>
                  </a:lnTo>
                  <a:lnTo>
                    <a:pt x="1084" y="112"/>
                  </a:lnTo>
                  <a:lnTo>
                    <a:pt x="1080" y="110"/>
                  </a:lnTo>
                  <a:lnTo>
                    <a:pt x="1076" y="107"/>
                  </a:lnTo>
                  <a:lnTo>
                    <a:pt x="1070" y="104"/>
                  </a:lnTo>
                  <a:lnTo>
                    <a:pt x="1065" y="102"/>
                  </a:lnTo>
                  <a:lnTo>
                    <a:pt x="1058" y="101"/>
                  </a:lnTo>
                  <a:lnTo>
                    <a:pt x="1053" y="100"/>
                  </a:lnTo>
                  <a:lnTo>
                    <a:pt x="1042" y="101"/>
                  </a:lnTo>
                  <a:lnTo>
                    <a:pt x="1032" y="104"/>
                  </a:lnTo>
                  <a:lnTo>
                    <a:pt x="1024" y="108"/>
                  </a:lnTo>
                  <a:lnTo>
                    <a:pt x="1016" y="114"/>
                  </a:lnTo>
                  <a:lnTo>
                    <a:pt x="1012" y="117"/>
                  </a:lnTo>
                  <a:lnTo>
                    <a:pt x="1009" y="121"/>
                  </a:lnTo>
                  <a:lnTo>
                    <a:pt x="1006" y="127"/>
                  </a:lnTo>
                  <a:lnTo>
                    <a:pt x="1005" y="133"/>
                  </a:lnTo>
                  <a:lnTo>
                    <a:pt x="1002" y="147"/>
                  </a:lnTo>
                  <a:lnTo>
                    <a:pt x="1001" y="164"/>
                  </a:lnTo>
                  <a:lnTo>
                    <a:pt x="1001" y="269"/>
                  </a:lnTo>
                  <a:lnTo>
                    <a:pt x="969" y="269"/>
                  </a:lnTo>
                  <a:close/>
                  <a:moveTo>
                    <a:pt x="1176" y="269"/>
                  </a:moveTo>
                  <a:lnTo>
                    <a:pt x="1176" y="77"/>
                  </a:lnTo>
                  <a:lnTo>
                    <a:pt x="1210" y="77"/>
                  </a:lnTo>
                  <a:lnTo>
                    <a:pt x="1210" y="269"/>
                  </a:lnTo>
                  <a:lnTo>
                    <a:pt x="1176" y="269"/>
                  </a:lnTo>
                  <a:close/>
                  <a:moveTo>
                    <a:pt x="1166" y="52"/>
                  </a:moveTo>
                  <a:lnTo>
                    <a:pt x="1189" y="0"/>
                  </a:lnTo>
                  <a:lnTo>
                    <a:pt x="1233" y="0"/>
                  </a:lnTo>
                  <a:lnTo>
                    <a:pt x="1192" y="52"/>
                  </a:lnTo>
                  <a:lnTo>
                    <a:pt x="1166" y="52"/>
                  </a:lnTo>
                  <a:close/>
                  <a:moveTo>
                    <a:pt x="1352" y="344"/>
                  </a:moveTo>
                  <a:lnTo>
                    <a:pt x="1352" y="77"/>
                  </a:lnTo>
                  <a:lnTo>
                    <a:pt x="1383" y="77"/>
                  </a:lnTo>
                  <a:lnTo>
                    <a:pt x="1383" y="101"/>
                  </a:lnTo>
                  <a:lnTo>
                    <a:pt x="1387" y="95"/>
                  </a:lnTo>
                  <a:lnTo>
                    <a:pt x="1393" y="88"/>
                  </a:lnTo>
                  <a:lnTo>
                    <a:pt x="1400" y="84"/>
                  </a:lnTo>
                  <a:lnTo>
                    <a:pt x="1406" y="79"/>
                  </a:lnTo>
                  <a:lnTo>
                    <a:pt x="1413" y="77"/>
                  </a:lnTo>
                  <a:lnTo>
                    <a:pt x="1422" y="74"/>
                  </a:lnTo>
                  <a:lnTo>
                    <a:pt x="1429" y="72"/>
                  </a:lnTo>
                  <a:lnTo>
                    <a:pt x="1439" y="72"/>
                  </a:lnTo>
                  <a:lnTo>
                    <a:pt x="1450" y="72"/>
                  </a:lnTo>
                  <a:lnTo>
                    <a:pt x="1462" y="75"/>
                  </a:lnTo>
                  <a:lnTo>
                    <a:pt x="1472" y="79"/>
                  </a:lnTo>
                  <a:lnTo>
                    <a:pt x="1482" y="85"/>
                  </a:lnTo>
                  <a:lnTo>
                    <a:pt x="1491" y="92"/>
                  </a:lnTo>
                  <a:lnTo>
                    <a:pt x="1499" y="100"/>
                  </a:lnTo>
                  <a:lnTo>
                    <a:pt x="1505" y="110"/>
                  </a:lnTo>
                  <a:lnTo>
                    <a:pt x="1511" y="121"/>
                  </a:lnTo>
                  <a:lnTo>
                    <a:pt x="1515" y="133"/>
                  </a:lnTo>
                  <a:lnTo>
                    <a:pt x="1518" y="146"/>
                  </a:lnTo>
                  <a:lnTo>
                    <a:pt x="1520" y="159"/>
                  </a:lnTo>
                  <a:lnTo>
                    <a:pt x="1521" y="172"/>
                  </a:lnTo>
                  <a:lnTo>
                    <a:pt x="1520" y="186"/>
                  </a:lnTo>
                  <a:lnTo>
                    <a:pt x="1518" y="200"/>
                  </a:lnTo>
                  <a:lnTo>
                    <a:pt x="1515" y="213"/>
                  </a:lnTo>
                  <a:lnTo>
                    <a:pt x="1510" y="225"/>
                  </a:lnTo>
                  <a:lnTo>
                    <a:pt x="1504" y="236"/>
                  </a:lnTo>
                  <a:lnTo>
                    <a:pt x="1497" y="246"/>
                  </a:lnTo>
                  <a:lnTo>
                    <a:pt x="1488" y="255"/>
                  </a:lnTo>
                  <a:lnTo>
                    <a:pt x="1479" y="261"/>
                  </a:lnTo>
                  <a:lnTo>
                    <a:pt x="1469" y="267"/>
                  </a:lnTo>
                  <a:lnTo>
                    <a:pt x="1458" y="271"/>
                  </a:lnTo>
                  <a:lnTo>
                    <a:pt x="1448" y="274"/>
                  </a:lnTo>
                  <a:lnTo>
                    <a:pt x="1436" y="274"/>
                  </a:lnTo>
                  <a:lnTo>
                    <a:pt x="1429" y="274"/>
                  </a:lnTo>
                  <a:lnTo>
                    <a:pt x="1420" y="272"/>
                  </a:lnTo>
                  <a:lnTo>
                    <a:pt x="1413" y="271"/>
                  </a:lnTo>
                  <a:lnTo>
                    <a:pt x="1407" y="267"/>
                  </a:lnTo>
                  <a:lnTo>
                    <a:pt x="1400" y="264"/>
                  </a:lnTo>
                  <a:lnTo>
                    <a:pt x="1394" y="259"/>
                  </a:lnTo>
                  <a:lnTo>
                    <a:pt x="1390" y="255"/>
                  </a:lnTo>
                  <a:lnTo>
                    <a:pt x="1386" y="249"/>
                  </a:lnTo>
                  <a:lnTo>
                    <a:pt x="1386" y="344"/>
                  </a:lnTo>
                  <a:lnTo>
                    <a:pt x="1352" y="344"/>
                  </a:lnTo>
                  <a:close/>
                  <a:moveTo>
                    <a:pt x="1383" y="174"/>
                  </a:moveTo>
                  <a:lnTo>
                    <a:pt x="1383" y="192"/>
                  </a:lnTo>
                  <a:lnTo>
                    <a:pt x="1386" y="206"/>
                  </a:lnTo>
                  <a:lnTo>
                    <a:pt x="1391" y="219"/>
                  </a:lnTo>
                  <a:lnTo>
                    <a:pt x="1397" y="229"/>
                  </a:lnTo>
                  <a:lnTo>
                    <a:pt x="1406" y="238"/>
                  </a:lnTo>
                  <a:lnTo>
                    <a:pt x="1414" y="242"/>
                  </a:lnTo>
                  <a:lnTo>
                    <a:pt x="1423" y="246"/>
                  </a:lnTo>
                  <a:lnTo>
                    <a:pt x="1435" y="248"/>
                  </a:lnTo>
                  <a:lnTo>
                    <a:pt x="1445" y="246"/>
                  </a:lnTo>
                  <a:lnTo>
                    <a:pt x="1455" y="242"/>
                  </a:lnTo>
                  <a:lnTo>
                    <a:pt x="1463" y="236"/>
                  </a:lnTo>
                  <a:lnTo>
                    <a:pt x="1472" y="229"/>
                  </a:lnTo>
                  <a:lnTo>
                    <a:pt x="1478" y="218"/>
                  </a:lnTo>
                  <a:lnTo>
                    <a:pt x="1484" y="205"/>
                  </a:lnTo>
                  <a:lnTo>
                    <a:pt x="1486" y="190"/>
                  </a:lnTo>
                  <a:lnTo>
                    <a:pt x="1486" y="172"/>
                  </a:lnTo>
                  <a:lnTo>
                    <a:pt x="1486" y="154"/>
                  </a:lnTo>
                  <a:lnTo>
                    <a:pt x="1484" y="138"/>
                  </a:lnTo>
                  <a:lnTo>
                    <a:pt x="1478" y="127"/>
                  </a:lnTo>
                  <a:lnTo>
                    <a:pt x="1472" y="115"/>
                  </a:lnTo>
                  <a:lnTo>
                    <a:pt x="1463" y="108"/>
                  </a:lnTo>
                  <a:lnTo>
                    <a:pt x="1455" y="102"/>
                  </a:lnTo>
                  <a:lnTo>
                    <a:pt x="1446" y="98"/>
                  </a:lnTo>
                  <a:lnTo>
                    <a:pt x="1436" y="98"/>
                  </a:lnTo>
                  <a:lnTo>
                    <a:pt x="1426" y="100"/>
                  </a:lnTo>
                  <a:lnTo>
                    <a:pt x="1416" y="102"/>
                  </a:lnTo>
                  <a:lnTo>
                    <a:pt x="1407" y="108"/>
                  </a:lnTo>
                  <a:lnTo>
                    <a:pt x="1399" y="117"/>
                  </a:lnTo>
                  <a:lnTo>
                    <a:pt x="1391" y="128"/>
                  </a:lnTo>
                  <a:lnTo>
                    <a:pt x="1386" y="141"/>
                  </a:lnTo>
                  <a:lnTo>
                    <a:pt x="1383" y="157"/>
                  </a:lnTo>
                  <a:lnTo>
                    <a:pt x="1383" y="174"/>
                  </a:lnTo>
                  <a:close/>
                  <a:moveTo>
                    <a:pt x="1681" y="208"/>
                  </a:moveTo>
                  <a:lnTo>
                    <a:pt x="1716" y="212"/>
                  </a:lnTo>
                  <a:lnTo>
                    <a:pt x="1711" y="226"/>
                  </a:lnTo>
                  <a:lnTo>
                    <a:pt x="1704" y="238"/>
                  </a:lnTo>
                  <a:lnTo>
                    <a:pt x="1695" y="249"/>
                  </a:lnTo>
                  <a:lnTo>
                    <a:pt x="1685" y="258"/>
                  </a:lnTo>
                  <a:lnTo>
                    <a:pt x="1674" y="265"/>
                  </a:lnTo>
                  <a:lnTo>
                    <a:pt x="1661" y="269"/>
                  </a:lnTo>
                  <a:lnTo>
                    <a:pt x="1646" y="274"/>
                  </a:lnTo>
                  <a:lnTo>
                    <a:pt x="1631" y="274"/>
                  </a:lnTo>
                  <a:lnTo>
                    <a:pt x="1621" y="274"/>
                  </a:lnTo>
                  <a:lnTo>
                    <a:pt x="1610" y="272"/>
                  </a:lnTo>
                  <a:lnTo>
                    <a:pt x="1600" y="271"/>
                  </a:lnTo>
                  <a:lnTo>
                    <a:pt x="1592" y="268"/>
                  </a:lnTo>
                  <a:lnTo>
                    <a:pt x="1584" y="264"/>
                  </a:lnTo>
                  <a:lnTo>
                    <a:pt x="1577" y="259"/>
                  </a:lnTo>
                  <a:lnTo>
                    <a:pt x="1570" y="254"/>
                  </a:lnTo>
                  <a:lnTo>
                    <a:pt x="1563" y="248"/>
                  </a:lnTo>
                  <a:lnTo>
                    <a:pt x="1557" y="241"/>
                  </a:lnTo>
                  <a:lnTo>
                    <a:pt x="1553" y="233"/>
                  </a:lnTo>
                  <a:lnTo>
                    <a:pt x="1548" y="225"/>
                  </a:lnTo>
                  <a:lnTo>
                    <a:pt x="1544" y="216"/>
                  </a:lnTo>
                  <a:lnTo>
                    <a:pt x="1541" y="208"/>
                  </a:lnTo>
                  <a:lnTo>
                    <a:pt x="1540" y="197"/>
                  </a:lnTo>
                  <a:lnTo>
                    <a:pt x="1538" y="186"/>
                  </a:lnTo>
                  <a:lnTo>
                    <a:pt x="1538" y="174"/>
                  </a:lnTo>
                  <a:lnTo>
                    <a:pt x="1538" y="163"/>
                  </a:lnTo>
                  <a:lnTo>
                    <a:pt x="1540" y="151"/>
                  </a:lnTo>
                  <a:lnTo>
                    <a:pt x="1541" y="141"/>
                  </a:lnTo>
                  <a:lnTo>
                    <a:pt x="1544" y="131"/>
                  </a:lnTo>
                  <a:lnTo>
                    <a:pt x="1548" y="123"/>
                  </a:lnTo>
                  <a:lnTo>
                    <a:pt x="1553" y="114"/>
                  </a:lnTo>
                  <a:lnTo>
                    <a:pt x="1557" y="105"/>
                  </a:lnTo>
                  <a:lnTo>
                    <a:pt x="1563" y="98"/>
                  </a:lnTo>
                  <a:lnTo>
                    <a:pt x="1570" y="92"/>
                  </a:lnTo>
                  <a:lnTo>
                    <a:pt x="1577" y="87"/>
                  </a:lnTo>
                  <a:lnTo>
                    <a:pt x="1584" y="82"/>
                  </a:lnTo>
                  <a:lnTo>
                    <a:pt x="1592" y="78"/>
                  </a:lnTo>
                  <a:lnTo>
                    <a:pt x="1600" y="75"/>
                  </a:lnTo>
                  <a:lnTo>
                    <a:pt x="1609" y="74"/>
                  </a:lnTo>
                  <a:lnTo>
                    <a:pt x="1619" y="72"/>
                  </a:lnTo>
                  <a:lnTo>
                    <a:pt x="1629" y="72"/>
                  </a:lnTo>
                  <a:lnTo>
                    <a:pt x="1638" y="72"/>
                  </a:lnTo>
                  <a:lnTo>
                    <a:pt x="1646" y="74"/>
                  </a:lnTo>
                  <a:lnTo>
                    <a:pt x="1655" y="75"/>
                  </a:lnTo>
                  <a:lnTo>
                    <a:pt x="1664" y="78"/>
                  </a:lnTo>
                  <a:lnTo>
                    <a:pt x="1671" y="82"/>
                  </a:lnTo>
                  <a:lnTo>
                    <a:pt x="1678" y="87"/>
                  </a:lnTo>
                  <a:lnTo>
                    <a:pt x="1685" y="92"/>
                  </a:lnTo>
                  <a:lnTo>
                    <a:pt x="1693" y="98"/>
                  </a:lnTo>
                  <a:lnTo>
                    <a:pt x="1698" y="105"/>
                  </a:lnTo>
                  <a:lnTo>
                    <a:pt x="1703" y="112"/>
                  </a:lnTo>
                  <a:lnTo>
                    <a:pt x="1707" y="121"/>
                  </a:lnTo>
                  <a:lnTo>
                    <a:pt x="1710" y="130"/>
                  </a:lnTo>
                  <a:lnTo>
                    <a:pt x="1713" y="140"/>
                  </a:lnTo>
                  <a:lnTo>
                    <a:pt x="1716" y="150"/>
                  </a:lnTo>
                  <a:lnTo>
                    <a:pt x="1716" y="161"/>
                  </a:lnTo>
                  <a:lnTo>
                    <a:pt x="1717" y="173"/>
                  </a:lnTo>
                  <a:lnTo>
                    <a:pt x="1717" y="176"/>
                  </a:lnTo>
                  <a:lnTo>
                    <a:pt x="1717" y="182"/>
                  </a:lnTo>
                  <a:lnTo>
                    <a:pt x="1572" y="182"/>
                  </a:lnTo>
                  <a:lnTo>
                    <a:pt x="1573" y="196"/>
                  </a:lnTo>
                  <a:lnTo>
                    <a:pt x="1577" y="209"/>
                  </a:lnTo>
                  <a:lnTo>
                    <a:pt x="1583" y="220"/>
                  </a:lnTo>
                  <a:lnTo>
                    <a:pt x="1590" y="231"/>
                  </a:lnTo>
                  <a:lnTo>
                    <a:pt x="1599" y="238"/>
                  </a:lnTo>
                  <a:lnTo>
                    <a:pt x="1608" y="244"/>
                  </a:lnTo>
                  <a:lnTo>
                    <a:pt x="1619" y="246"/>
                  </a:lnTo>
                  <a:lnTo>
                    <a:pt x="1631" y="248"/>
                  </a:lnTo>
                  <a:lnTo>
                    <a:pt x="1639" y="246"/>
                  </a:lnTo>
                  <a:lnTo>
                    <a:pt x="1646" y="245"/>
                  </a:lnTo>
                  <a:lnTo>
                    <a:pt x="1655" y="242"/>
                  </a:lnTo>
                  <a:lnTo>
                    <a:pt x="1661" y="238"/>
                  </a:lnTo>
                  <a:lnTo>
                    <a:pt x="1667" y="232"/>
                  </a:lnTo>
                  <a:lnTo>
                    <a:pt x="1672" y="225"/>
                  </a:lnTo>
                  <a:lnTo>
                    <a:pt x="1677" y="218"/>
                  </a:lnTo>
                  <a:lnTo>
                    <a:pt x="1681" y="208"/>
                  </a:lnTo>
                  <a:close/>
                  <a:moveTo>
                    <a:pt x="1574" y="154"/>
                  </a:moveTo>
                  <a:lnTo>
                    <a:pt x="1683" y="154"/>
                  </a:lnTo>
                  <a:lnTo>
                    <a:pt x="1680" y="143"/>
                  </a:lnTo>
                  <a:lnTo>
                    <a:pt x="1678" y="133"/>
                  </a:lnTo>
                  <a:lnTo>
                    <a:pt x="1674" y="124"/>
                  </a:lnTo>
                  <a:lnTo>
                    <a:pt x="1670" y="118"/>
                  </a:lnTo>
                  <a:lnTo>
                    <a:pt x="1661" y="110"/>
                  </a:lnTo>
                  <a:lnTo>
                    <a:pt x="1651" y="104"/>
                  </a:lnTo>
                  <a:lnTo>
                    <a:pt x="1641" y="100"/>
                  </a:lnTo>
                  <a:lnTo>
                    <a:pt x="1629" y="98"/>
                  </a:lnTo>
                  <a:lnTo>
                    <a:pt x="1618" y="100"/>
                  </a:lnTo>
                  <a:lnTo>
                    <a:pt x="1608" y="102"/>
                  </a:lnTo>
                  <a:lnTo>
                    <a:pt x="1599" y="107"/>
                  </a:lnTo>
                  <a:lnTo>
                    <a:pt x="1590" y="114"/>
                  </a:lnTo>
                  <a:lnTo>
                    <a:pt x="1584" y="123"/>
                  </a:lnTo>
                  <a:lnTo>
                    <a:pt x="1579" y="131"/>
                  </a:lnTo>
                  <a:lnTo>
                    <a:pt x="1576" y="143"/>
                  </a:lnTo>
                  <a:lnTo>
                    <a:pt x="1574" y="154"/>
                  </a:lnTo>
                  <a:close/>
                  <a:moveTo>
                    <a:pt x="1871" y="269"/>
                  </a:moveTo>
                  <a:lnTo>
                    <a:pt x="1871" y="245"/>
                  </a:lnTo>
                  <a:lnTo>
                    <a:pt x="1866" y="252"/>
                  </a:lnTo>
                  <a:lnTo>
                    <a:pt x="1861" y="258"/>
                  </a:lnTo>
                  <a:lnTo>
                    <a:pt x="1856" y="262"/>
                  </a:lnTo>
                  <a:lnTo>
                    <a:pt x="1848" y="267"/>
                  </a:lnTo>
                  <a:lnTo>
                    <a:pt x="1841" y="269"/>
                  </a:lnTo>
                  <a:lnTo>
                    <a:pt x="1834" y="272"/>
                  </a:lnTo>
                  <a:lnTo>
                    <a:pt x="1825" y="274"/>
                  </a:lnTo>
                  <a:lnTo>
                    <a:pt x="1817" y="274"/>
                  </a:lnTo>
                  <a:lnTo>
                    <a:pt x="1805" y="274"/>
                  </a:lnTo>
                  <a:lnTo>
                    <a:pt x="1795" y="271"/>
                  </a:lnTo>
                  <a:lnTo>
                    <a:pt x="1785" y="267"/>
                  </a:lnTo>
                  <a:lnTo>
                    <a:pt x="1775" y="261"/>
                  </a:lnTo>
                  <a:lnTo>
                    <a:pt x="1765" y="255"/>
                  </a:lnTo>
                  <a:lnTo>
                    <a:pt x="1757" y="246"/>
                  </a:lnTo>
                  <a:lnTo>
                    <a:pt x="1750" y="236"/>
                  </a:lnTo>
                  <a:lnTo>
                    <a:pt x="1745" y="226"/>
                  </a:lnTo>
                  <a:lnTo>
                    <a:pt x="1739" y="213"/>
                  </a:lnTo>
                  <a:lnTo>
                    <a:pt x="1736" y="202"/>
                  </a:lnTo>
                  <a:lnTo>
                    <a:pt x="1734" y="187"/>
                  </a:lnTo>
                  <a:lnTo>
                    <a:pt x="1733" y="173"/>
                  </a:lnTo>
                  <a:lnTo>
                    <a:pt x="1734" y="159"/>
                  </a:lnTo>
                  <a:lnTo>
                    <a:pt x="1736" y="146"/>
                  </a:lnTo>
                  <a:lnTo>
                    <a:pt x="1739" y="133"/>
                  </a:lnTo>
                  <a:lnTo>
                    <a:pt x="1743" y="121"/>
                  </a:lnTo>
                  <a:lnTo>
                    <a:pt x="1749" y="110"/>
                  </a:lnTo>
                  <a:lnTo>
                    <a:pt x="1755" y="100"/>
                  </a:lnTo>
                  <a:lnTo>
                    <a:pt x="1763" y="91"/>
                  </a:lnTo>
                  <a:lnTo>
                    <a:pt x="1772" y="84"/>
                  </a:lnTo>
                  <a:lnTo>
                    <a:pt x="1782" y="79"/>
                  </a:lnTo>
                  <a:lnTo>
                    <a:pt x="1792" y="75"/>
                  </a:lnTo>
                  <a:lnTo>
                    <a:pt x="1804" y="72"/>
                  </a:lnTo>
                  <a:lnTo>
                    <a:pt x="1815" y="72"/>
                  </a:lnTo>
                  <a:lnTo>
                    <a:pt x="1824" y="72"/>
                  </a:lnTo>
                  <a:lnTo>
                    <a:pt x="1832" y="74"/>
                  </a:lnTo>
                  <a:lnTo>
                    <a:pt x="1840" y="77"/>
                  </a:lnTo>
                  <a:lnTo>
                    <a:pt x="1847" y="79"/>
                  </a:lnTo>
                  <a:lnTo>
                    <a:pt x="1853" y="84"/>
                  </a:lnTo>
                  <a:lnTo>
                    <a:pt x="1858" y="88"/>
                  </a:lnTo>
                  <a:lnTo>
                    <a:pt x="1864" y="92"/>
                  </a:lnTo>
                  <a:lnTo>
                    <a:pt x="1868" y="98"/>
                  </a:lnTo>
                  <a:lnTo>
                    <a:pt x="1868" y="2"/>
                  </a:lnTo>
                  <a:lnTo>
                    <a:pt x="1902" y="2"/>
                  </a:lnTo>
                  <a:lnTo>
                    <a:pt x="1902" y="269"/>
                  </a:lnTo>
                  <a:lnTo>
                    <a:pt x="1871" y="269"/>
                  </a:lnTo>
                  <a:close/>
                  <a:moveTo>
                    <a:pt x="1768" y="173"/>
                  </a:moveTo>
                  <a:lnTo>
                    <a:pt x="1768" y="190"/>
                  </a:lnTo>
                  <a:lnTo>
                    <a:pt x="1770" y="206"/>
                  </a:lnTo>
                  <a:lnTo>
                    <a:pt x="1776" y="219"/>
                  </a:lnTo>
                  <a:lnTo>
                    <a:pt x="1783" y="229"/>
                  </a:lnTo>
                  <a:lnTo>
                    <a:pt x="1791" y="236"/>
                  </a:lnTo>
                  <a:lnTo>
                    <a:pt x="1801" y="242"/>
                  </a:lnTo>
                  <a:lnTo>
                    <a:pt x="1809" y="246"/>
                  </a:lnTo>
                  <a:lnTo>
                    <a:pt x="1819" y="248"/>
                  </a:lnTo>
                  <a:lnTo>
                    <a:pt x="1831" y="246"/>
                  </a:lnTo>
                  <a:lnTo>
                    <a:pt x="1840" y="244"/>
                  </a:lnTo>
                  <a:lnTo>
                    <a:pt x="1848" y="238"/>
                  </a:lnTo>
                  <a:lnTo>
                    <a:pt x="1857" y="229"/>
                  </a:lnTo>
                  <a:lnTo>
                    <a:pt x="1864" y="219"/>
                  </a:lnTo>
                  <a:lnTo>
                    <a:pt x="1868" y="208"/>
                  </a:lnTo>
                  <a:lnTo>
                    <a:pt x="1871" y="193"/>
                  </a:lnTo>
                  <a:lnTo>
                    <a:pt x="1871" y="176"/>
                  </a:lnTo>
                  <a:lnTo>
                    <a:pt x="1871" y="157"/>
                  </a:lnTo>
                  <a:lnTo>
                    <a:pt x="1868" y="141"/>
                  </a:lnTo>
                  <a:lnTo>
                    <a:pt x="1866" y="134"/>
                  </a:lnTo>
                  <a:lnTo>
                    <a:pt x="1863" y="128"/>
                  </a:lnTo>
                  <a:lnTo>
                    <a:pt x="1860" y="123"/>
                  </a:lnTo>
                  <a:lnTo>
                    <a:pt x="1857" y="118"/>
                  </a:lnTo>
                  <a:lnTo>
                    <a:pt x="1848" y="110"/>
                  </a:lnTo>
                  <a:lnTo>
                    <a:pt x="1840" y="104"/>
                  </a:lnTo>
                  <a:lnTo>
                    <a:pt x="1830" y="101"/>
                  </a:lnTo>
                  <a:lnTo>
                    <a:pt x="1818" y="100"/>
                  </a:lnTo>
                  <a:lnTo>
                    <a:pt x="1808" y="100"/>
                  </a:lnTo>
                  <a:lnTo>
                    <a:pt x="1798" y="104"/>
                  </a:lnTo>
                  <a:lnTo>
                    <a:pt x="1789" y="110"/>
                  </a:lnTo>
                  <a:lnTo>
                    <a:pt x="1782" y="117"/>
                  </a:lnTo>
                  <a:lnTo>
                    <a:pt x="1775" y="127"/>
                  </a:lnTo>
                  <a:lnTo>
                    <a:pt x="1770" y="140"/>
                  </a:lnTo>
                  <a:lnTo>
                    <a:pt x="1768" y="156"/>
                  </a:lnTo>
                  <a:lnTo>
                    <a:pt x="1768" y="173"/>
                  </a:lnTo>
                  <a:close/>
                  <a:moveTo>
                    <a:pt x="2069" y="246"/>
                  </a:moveTo>
                  <a:lnTo>
                    <a:pt x="2060" y="254"/>
                  </a:lnTo>
                  <a:lnTo>
                    <a:pt x="2052" y="259"/>
                  </a:lnTo>
                  <a:lnTo>
                    <a:pt x="2043" y="264"/>
                  </a:lnTo>
                  <a:lnTo>
                    <a:pt x="2034" y="268"/>
                  </a:lnTo>
                  <a:lnTo>
                    <a:pt x="2026" y="271"/>
                  </a:lnTo>
                  <a:lnTo>
                    <a:pt x="2017" y="272"/>
                  </a:lnTo>
                  <a:lnTo>
                    <a:pt x="2007" y="274"/>
                  </a:lnTo>
                  <a:lnTo>
                    <a:pt x="1998" y="274"/>
                  </a:lnTo>
                  <a:lnTo>
                    <a:pt x="1982" y="274"/>
                  </a:lnTo>
                  <a:lnTo>
                    <a:pt x="1969" y="271"/>
                  </a:lnTo>
                  <a:lnTo>
                    <a:pt x="1958" y="265"/>
                  </a:lnTo>
                  <a:lnTo>
                    <a:pt x="1949" y="258"/>
                  </a:lnTo>
                  <a:lnTo>
                    <a:pt x="1941" y="251"/>
                  </a:lnTo>
                  <a:lnTo>
                    <a:pt x="1936" y="241"/>
                  </a:lnTo>
                  <a:lnTo>
                    <a:pt x="1932" y="231"/>
                  </a:lnTo>
                  <a:lnTo>
                    <a:pt x="1932" y="219"/>
                  </a:lnTo>
                  <a:lnTo>
                    <a:pt x="1932" y="212"/>
                  </a:lnTo>
                  <a:lnTo>
                    <a:pt x="1933" y="205"/>
                  </a:lnTo>
                  <a:lnTo>
                    <a:pt x="1935" y="199"/>
                  </a:lnTo>
                  <a:lnTo>
                    <a:pt x="1938" y="193"/>
                  </a:lnTo>
                  <a:lnTo>
                    <a:pt x="1942" y="187"/>
                  </a:lnTo>
                  <a:lnTo>
                    <a:pt x="1945" y="182"/>
                  </a:lnTo>
                  <a:lnTo>
                    <a:pt x="1949" y="177"/>
                  </a:lnTo>
                  <a:lnTo>
                    <a:pt x="1955" y="174"/>
                  </a:lnTo>
                  <a:lnTo>
                    <a:pt x="1967" y="167"/>
                  </a:lnTo>
                  <a:lnTo>
                    <a:pt x="1978" y="163"/>
                  </a:lnTo>
                  <a:lnTo>
                    <a:pt x="1991" y="160"/>
                  </a:lnTo>
                  <a:lnTo>
                    <a:pt x="2008" y="159"/>
                  </a:lnTo>
                  <a:lnTo>
                    <a:pt x="2027" y="156"/>
                  </a:lnTo>
                  <a:lnTo>
                    <a:pt x="2043" y="153"/>
                  </a:lnTo>
                  <a:lnTo>
                    <a:pt x="2056" y="150"/>
                  </a:lnTo>
                  <a:lnTo>
                    <a:pt x="2066" y="147"/>
                  </a:lnTo>
                  <a:lnTo>
                    <a:pt x="2067" y="141"/>
                  </a:lnTo>
                  <a:lnTo>
                    <a:pt x="2067" y="138"/>
                  </a:lnTo>
                  <a:lnTo>
                    <a:pt x="2066" y="130"/>
                  </a:lnTo>
                  <a:lnTo>
                    <a:pt x="2065" y="121"/>
                  </a:lnTo>
                  <a:lnTo>
                    <a:pt x="2062" y="115"/>
                  </a:lnTo>
                  <a:lnTo>
                    <a:pt x="2057" y="110"/>
                  </a:lnTo>
                  <a:lnTo>
                    <a:pt x="2050" y="105"/>
                  </a:lnTo>
                  <a:lnTo>
                    <a:pt x="2041" y="102"/>
                  </a:lnTo>
                  <a:lnTo>
                    <a:pt x="2031" y="100"/>
                  </a:lnTo>
                  <a:lnTo>
                    <a:pt x="2020" y="100"/>
                  </a:lnTo>
                  <a:lnTo>
                    <a:pt x="2008" y="100"/>
                  </a:lnTo>
                  <a:lnTo>
                    <a:pt x="2000" y="101"/>
                  </a:lnTo>
                  <a:lnTo>
                    <a:pt x="1992" y="104"/>
                  </a:lnTo>
                  <a:lnTo>
                    <a:pt x="1985" y="107"/>
                  </a:lnTo>
                  <a:lnTo>
                    <a:pt x="1981" y="112"/>
                  </a:lnTo>
                  <a:lnTo>
                    <a:pt x="1977" y="118"/>
                  </a:lnTo>
                  <a:lnTo>
                    <a:pt x="1972" y="127"/>
                  </a:lnTo>
                  <a:lnTo>
                    <a:pt x="1969" y="136"/>
                  </a:lnTo>
                  <a:lnTo>
                    <a:pt x="1936" y="131"/>
                  </a:lnTo>
                  <a:lnTo>
                    <a:pt x="1939" y="121"/>
                  </a:lnTo>
                  <a:lnTo>
                    <a:pt x="1943" y="112"/>
                  </a:lnTo>
                  <a:lnTo>
                    <a:pt x="1946" y="105"/>
                  </a:lnTo>
                  <a:lnTo>
                    <a:pt x="1952" y="98"/>
                  </a:lnTo>
                  <a:lnTo>
                    <a:pt x="1956" y="92"/>
                  </a:lnTo>
                  <a:lnTo>
                    <a:pt x="1964" y="87"/>
                  </a:lnTo>
                  <a:lnTo>
                    <a:pt x="1972" y="82"/>
                  </a:lnTo>
                  <a:lnTo>
                    <a:pt x="1981" y="79"/>
                  </a:lnTo>
                  <a:lnTo>
                    <a:pt x="1991" y="75"/>
                  </a:lnTo>
                  <a:lnTo>
                    <a:pt x="2001" y="74"/>
                  </a:lnTo>
                  <a:lnTo>
                    <a:pt x="2013" y="72"/>
                  </a:lnTo>
                  <a:lnTo>
                    <a:pt x="2024" y="72"/>
                  </a:lnTo>
                  <a:lnTo>
                    <a:pt x="2037" y="72"/>
                  </a:lnTo>
                  <a:lnTo>
                    <a:pt x="2047" y="74"/>
                  </a:lnTo>
                  <a:lnTo>
                    <a:pt x="2057" y="75"/>
                  </a:lnTo>
                  <a:lnTo>
                    <a:pt x="2066" y="78"/>
                  </a:lnTo>
                  <a:lnTo>
                    <a:pt x="2073" y="81"/>
                  </a:lnTo>
                  <a:lnTo>
                    <a:pt x="2079" y="84"/>
                  </a:lnTo>
                  <a:lnTo>
                    <a:pt x="2085" y="88"/>
                  </a:lnTo>
                  <a:lnTo>
                    <a:pt x="2088" y="92"/>
                  </a:lnTo>
                  <a:lnTo>
                    <a:pt x="2092" y="97"/>
                  </a:lnTo>
                  <a:lnTo>
                    <a:pt x="2095" y="102"/>
                  </a:lnTo>
                  <a:lnTo>
                    <a:pt x="2096" y="108"/>
                  </a:lnTo>
                  <a:lnTo>
                    <a:pt x="2099" y="115"/>
                  </a:lnTo>
                  <a:lnTo>
                    <a:pt x="2099" y="127"/>
                  </a:lnTo>
                  <a:lnTo>
                    <a:pt x="2101" y="146"/>
                  </a:lnTo>
                  <a:lnTo>
                    <a:pt x="2101" y="189"/>
                  </a:lnTo>
                  <a:lnTo>
                    <a:pt x="2101" y="209"/>
                  </a:lnTo>
                  <a:lnTo>
                    <a:pt x="2101" y="226"/>
                  </a:lnTo>
                  <a:lnTo>
                    <a:pt x="2102" y="238"/>
                  </a:lnTo>
                  <a:lnTo>
                    <a:pt x="2102" y="246"/>
                  </a:lnTo>
                  <a:lnTo>
                    <a:pt x="2105" y="258"/>
                  </a:lnTo>
                  <a:lnTo>
                    <a:pt x="2111" y="269"/>
                  </a:lnTo>
                  <a:lnTo>
                    <a:pt x="2076" y="269"/>
                  </a:lnTo>
                  <a:lnTo>
                    <a:pt x="2072" y="259"/>
                  </a:lnTo>
                  <a:lnTo>
                    <a:pt x="2069" y="246"/>
                  </a:lnTo>
                  <a:close/>
                  <a:moveTo>
                    <a:pt x="2067" y="173"/>
                  </a:moveTo>
                  <a:lnTo>
                    <a:pt x="2057" y="176"/>
                  </a:lnTo>
                  <a:lnTo>
                    <a:pt x="2044" y="180"/>
                  </a:lnTo>
                  <a:lnTo>
                    <a:pt x="2030" y="183"/>
                  </a:lnTo>
                  <a:lnTo>
                    <a:pt x="2013" y="184"/>
                  </a:lnTo>
                  <a:lnTo>
                    <a:pt x="1995" y="189"/>
                  </a:lnTo>
                  <a:lnTo>
                    <a:pt x="1984" y="192"/>
                  </a:lnTo>
                  <a:lnTo>
                    <a:pt x="1977" y="196"/>
                  </a:lnTo>
                  <a:lnTo>
                    <a:pt x="1971" y="202"/>
                  </a:lnTo>
                  <a:lnTo>
                    <a:pt x="1968" y="209"/>
                  </a:lnTo>
                  <a:lnTo>
                    <a:pt x="1967" y="218"/>
                  </a:lnTo>
                  <a:lnTo>
                    <a:pt x="1967" y="223"/>
                  </a:lnTo>
                  <a:lnTo>
                    <a:pt x="1969" y="229"/>
                  </a:lnTo>
                  <a:lnTo>
                    <a:pt x="1972" y="235"/>
                  </a:lnTo>
                  <a:lnTo>
                    <a:pt x="1977" y="239"/>
                  </a:lnTo>
                  <a:lnTo>
                    <a:pt x="1982" y="244"/>
                  </a:lnTo>
                  <a:lnTo>
                    <a:pt x="1988" y="246"/>
                  </a:lnTo>
                  <a:lnTo>
                    <a:pt x="1997" y="248"/>
                  </a:lnTo>
                  <a:lnTo>
                    <a:pt x="2005" y="248"/>
                  </a:lnTo>
                  <a:lnTo>
                    <a:pt x="2016" y="248"/>
                  </a:lnTo>
                  <a:lnTo>
                    <a:pt x="2024" y="246"/>
                  </a:lnTo>
                  <a:lnTo>
                    <a:pt x="2031" y="244"/>
                  </a:lnTo>
                  <a:lnTo>
                    <a:pt x="2040" y="241"/>
                  </a:lnTo>
                  <a:lnTo>
                    <a:pt x="2046" y="235"/>
                  </a:lnTo>
                  <a:lnTo>
                    <a:pt x="2053" y="231"/>
                  </a:lnTo>
                  <a:lnTo>
                    <a:pt x="2057" y="225"/>
                  </a:lnTo>
                  <a:lnTo>
                    <a:pt x="2062" y="218"/>
                  </a:lnTo>
                  <a:lnTo>
                    <a:pt x="2063" y="212"/>
                  </a:lnTo>
                  <a:lnTo>
                    <a:pt x="2066" y="203"/>
                  </a:lnTo>
                  <a:lnTo>
                    <a:pt x="2066" y="195"/>
                  </a:lnTo>
                  <a:lnTo>
                    <a:pt x="2066" y="184"/>
                  </a:lnTo>
                  <a:lnTo>
                    <a:pt x="2067" y="173"/>
                  </a:lnTo>
                  <a:close/>
                  <a:moveTo>
                    <a:pt x="2134" y="287"/>
                  </a:moveTo>
                  <a:lnTo>
                    <a:pt x="2165" y="291"/>
                  </a:lnTo>
                  <a:lnTo>
                    <a:pt x="2167" y="297"/>
                  </a:lnTo>
                  <a:lnTo>
                    <a:pt x="2168" y="304"/>
                  </a:lnTo>
                  <a:lnTo>
                    <a:pt x="2173" y="308"/>
                  </a:lnTo>
                  <a:lnTo>
                    <a:pt x="2177" y="313"/>
                  </a:lnTo>
                  <a:lnTo>
                    <a:pt x="2183" y="316"/>
                  </a:lnTo>
                  <a:lnTo>
                    <a:pt x="2191" y="318"/>
                  </a:lnTo>
                  <a:lnTo>
                    <a:pt x="2200" y="321"/>
                  </a:lnTo>
                  <a:lnTo>
                    <a:pt x="2210" y="321"/>
                  </a:lnTo>
                  <a:lnTo>
                    <a:pt x="2220" y="321"/>
                  </a:lnTo>
                  <a:lnTo>
                    <a:pt x="2230" y="318"/>
                  </a:lnTo>
                  <a:lnTo>
                    <a:pt x="2238" y="316"/>
                  </a:lnTo>
                  <a:lnTo>
                    <a:pt x="2245" y="313"/>
                  </a:lnTo>
                  <a:lnTo>
                    <a:pt x="2251" y="307"/>
                  </a:lnTo>
                  <a:lnTo>
                    <a:pt x="2255" y="301"/>
                  </a:lnTo>
                  <a:lnTo>
                    <a:pt x="2259" y="294"/>
                  </a:lnTo>
                  <a:lnTo>
                    <a:pt x="2262" y="287"/>
                  </a:lnTo>
                  <a:lnTo>
                    <a:pt x="2264" y="271"/>
                  </a:lnTo>
                  <a:lnTo>
                    <a:pt x="2265" y="245"/>
                  </a:lnTo>
                  <a:lnTo>
                    <a:pt x="2259" y="251"/>
                  </a:lnTo>
                  <a:lnTo>
                    <a:pt x="2253" y="255"/>
                  </a:lnTo>
                  <a:lnTo>
                    <a:pt x="2246" y="259"/>
                  </a:lnTo>
                  <a:lnTo>
                    <a:pt x="2240" y="264"/>
                  </a:lnTo>
                  <a:lnTo>
                    <a:pt x="2233" y="267"/>
                  </a:lnTo>
                  <a:lnTo>
                    <a:pt x="2226" y="268"/>
                  </a:lnTo>
                  <a:lnTo>
                    <a:pt x="2219" y="269"/>
                  </a:lnTo>
                  <a:lnTo>
                    <a:pt x="2210" y="269"/>
                  </a:lnTo>
                  <a:lnTo>
                    <a:pt x="2202" y="269"/>
                  </a:lnTo>
                  <a:lnTo>
                    <a:pt x="2191" y="268"/>
                  </a:lnTo>
                  <a:lnTo>
                    <a:pt x="2183" y="267"/>
                  </a:lnTo>
                  <a:lnTo>
                    <a:pt x="2176" y="262"/>
                  </a:lnTo>
                  <a:lnTo>
                    <a:pt x="2167" y="259"/>
                  </a:lnTo>
                  <a:lnTo>
                    <a:pt x="2161" y="254"/>
                  </a:lnTo>
                  <a:lnTo>
                    <a:pt x="2154" y="248"/>
                  </a:lnTo>
                  <a:lnTo>
                    <a:pt x="2148" y="241"/>
                  </a:lnTo>
                  <a:lnTo>
                    <a:pt x="2144" y="233"/>
                  </a:lnTo>
                  <a:lnTo>
                    <a:pt x="2140" y="226"/>
                  </a:lnTo>
                  <a:lnTo>
                    <a:pt x="2135" y="218"/>
                  </a:lnTo>
                  <a:lnTo>
                    <a:pt x="2132" y="209"/>
                  </a:lnTo>
                  <a:lnTo>
                    <a:pt x="2129" y="200"/>
                  </a:lnTo>
                  <a:lnTo>
                    <a:pt x="2128" y="192"/>
                  </a:lnTo>
                  <a:lnTo>
                    <a:pt x="2127" y="182"/>
                  </a:lnTo>
                  <a:lnTo>
                    <a:pt x="2127" y="172"/>
                  </a:lnTo>
                  <a:lnTo>
                    <a:pt x="2127" y="159"/>
                  </a:lnTo>
                  <a:lnTo>
                    <a:pt x="2129" y="146"/>
                  </a:lnTo>
                  <a:lnTo>
                    <a:pt x="2132" y="133"/>
                  </a:lnTo>
                  <a:lnTo>
                    <a:pt x="2137" y="121"/>
                  </a:lnTo>
                  <a:lnTo>
                    <a:pt x="2142" y="110"/>
                  </a:lnTo>
                  <a:lnTo>
                    <a:pt x="2150" y="100"/>
                  </a:lnTo>
                  <a:lnTo>
                    <a:pt x="2157" y="92"/>
                  </a:lnTo>
                  <a:lnTo>
                    <a:pt x="2165" y="85"/>
                  </a:lnTo>
                  <a:lnTo>
                    <a:pt x="2176" y="79"/>
                  </a:lnTo>
                  <a:lnTo>
                    <a:pt x="2187" y="75"/>
                  </a:lnTo>
                  <a:lnTo>
                    <a:pt x="2199" y="72"/>
                  </a:lnTo>
                  <a:lnTo>
                    <a:pt x="2210" y="72"/>
                  </a:lnTo>
                  <a:lnTo>
                    <a:pt x="2219" y="72"/>
                  </a:lnTo>
                  <a:lnTo>
                    <a:pt x="2227" y="74"/>
                  </a:lnTo>
                  <a:lnTo>
                    <a:pt x="2235" y="75"/>
                  </a:lnTo>
                  <a:lnTo>
                    <a:pt x="2242" y="79"/>
                  </a:lnTo>
                  <a:lnTo>
                    <a:pt x="2249" y="82"/>
                  </a:lnTo>
                  <a:lnTo>
                    <a:pt x="2255" y="88"/>
                  </a:lnTo>
                  <a:lnTo>
                    <a:pt x="2262" y="94"/>
                  </a:lnTo>
                  <a:lnTo>
                    <a:pt x="2268" y="100"/>
                  </a:lnTo>
                  <a:lnTo>
                    <a:pt x="2268" y="77"/>
                  </a:lnTo>
                  <a:lnTo>
                    <a:pt x="2298" y="77"/>
                  </a:lnTo>
                  <a:lnTo>
                    <a:pt x="2298" y="244"/>
                  </a:lnTo>
                  <a:lnTo>
                    <a:pt x="2297" y="265"/>
                  </a:lnTo>
                  <a:lnTo>
                    <a:pt x="2295" y="282"/>
                  </a:lnTo>
                  <a:lnTo>
                    <a:pt x="2292" y="297"/>
                  </a:lnTo>
                  <a:lnTo>
                    <a:pt x="2288" y="308"/>
                  </a:lnTo>
                  <a:lnTo>
                    <a:pt x="2284" y="317"/>
                  </a:lnTo>
                  <a:lnTo>
                    <a:pt x="2276" y="324"/>
                  </a:lnTo>
                  <a:lnTo>
                    <a:pt x="2268" y="331"/>
                  </a:lnTo>
                  <a:lnTo>
                    <a:pt x="2259" y="337"/>
                  </a:lnTo>
                  <a:lnTo>
                    <a:pt x="2249" y="343"/>
                  </a:lnTo>
                  <a:lnTo>
                    <a:pt x="2238" y="346"/>
                  </a:lnTo>
                  <a:lnTo>
                    <a:pt x="2225" y="347"/>
                  </a:lnTo>
                  <a:lnTo>
                    <a:pt x="2210" y="349"/>
                  </a:lnTo>
                  <a:lnTo>
                    <a:pt x="2193" y="347"/>
                  </a:lnTo>
                  <a:lnTo>
                    <a:pt x="2178" y="344"/>
                  </a:lnTo>
                  <a:lnTo>
                    <a:pt x="2165" y="340"/>
                  </a:lnTo>
                  <a:lnTo>
                    <a:pt x="2154" y="333"/>
                  </a:lnTo>
                  <a:lnTo>
                    <a:pt x="2150" y="328"/>
                  </a:lnTo>
                  <a:lnTo>
                    <a:pt x="2145" y="324"/>
                  </a:lnTo>
                  <a:lnTo>
                    <a:pt x="2141" y="318"/>
                  </a:lnTo>
                  <a:lnTo>
                    <a:pt x="2138" y="314"/>
                  </a:lnTo>
                  <a:lnTo>
                    <a:pt x="2135" y="307"/>
                  </a:lnTo>
                  <a:lnTo>
                    <a:pt x="2134" y="301"/>
                  </a:lnTo>
                  <a:lnTo>
                    <a:pt x="2134" y="294"/>
                  </a:lnTo>
                  <a:lnTo>
                    <a:pt x="2134" y="287"/>
                  </a:lnTo>
                  <a:close/>
                  <a:moveTo>
                    <a:pt x="2160" y="170"/>
                  </a:moveTo>
                  <a:lnTo>
                    <a:pt x="2161" y="187"/>
                  </a:lnTo>
                  <a:lnTo>
                    <a:pt x="2164" y="203"/>
                  </a:lnTo>
                  <a:lnTo>
                    <a:pt x="2168" y="215"/>
                  </a:lnTo>
                  <a:lnTo>
                    <a:pt x="2176" y="225"/>
                  </a:lnTo>
                  <a:lnTo>
                    <a:pt x="2184" y="233"/>
                  </a:lnTo>
                  <a:lnTo>
                    <a:pt x="2193" y="238"/>
                  </a:lnTo>
                  <a:lnTo>
                    <a:pt x="2203" y="242"/>
                  </a:lnTo>
                  <a:lnTo>
                    <a:pt x="2213" y="242"/>
                  </a:lnTo>
                  <a:lnTo>
                    <a:pt x="2225" y="242"/>
                  </a:lnTo>
                  <a:lnTo>
                    <a:pt x="2235" y="238"/>
                  </a:lnTo>
                  <a:lnTo>
                    <a:pt x="2243" y="233"/>
                  </a:lnTo>
                  <a:lnTo>
                    <a:pt x="2252" y="225"/>
                  </a:lnTo>
                  <a:lnTo>
                    <a:pt x="2258" y="215"/>
                  </a:lnTo>
                  <a:lnTo>
                    <a:pt x="2264" y="203"/>
                  </a:lnTo>
                  <a:lnTo>
                    <a:pt x="2266" y="189"/>
                  </a:lnTo>
                  <a:lnTo>
                    <a:pt x="2266" y="170"/>
                  </a:lnTo>
                  <a:lnTo>
                    <a:pt x="2266" y="154"/>
                  </a:lnTo>
                  <a:lnTo>
                    <a:pt x="2264" y="140"/>
                  </a:lnTo>
                  <a:lnTo>
                    <a:pt x="2258" y="127"/>
                  </a:lnTo>
                  <a:lnTo>
                    <a:pt x="2251" y="117"/>
                  </a:lnTo>
                  <a:lnTo>
                    <a:pt x="2243" y="110"/>
                  </a:lnTo>
                  <a:lnTo>
                    <a:pt x="2233" y="104"/>
                  </a:lnTo>
                  <a:lnTo>
                    <a:pt x="2223" y="100"/>
                  </a:lnTo>
                  <a:lnTo>
                    <a:pt x="2213" y="100"/>
                  </a:lnTo>
                  <a:lnTo>
                    <a:pt x="2203" y="100"/>
                  </a:lnTo>
                  <a:lnTo>
                    <a:pt x="2193" y="104"/>
                  </a:lnTo>
                  <a:lnTo>
                    <a:pt x="2184" y="110"/>
                  </a:lnTo>
                  <a:lnTo>
                    <a:pt x="2176" y="117"/>
                  </a:lnTo>
                  <a:lnTo>
                    <a:pt x="2168" y="127"/>
                  </a:lnTo>
                  <a:lnTo>
                    <a:pt x="2164" y="138"/>
                  </a:lnTo>
                  <a:lnTo>
                    <a:pt x="2161" y="153"/>
                  </a:lnTo>
                  <a:lnTo>
                    <a:pt x="2160" y="170"/>
                  </a:lnTo>
                  <a:close/>
                  <a:moveTo>
                    <a:pt x="2324" y="173"/>
                  </a:moveTo>
                  <a:lnTo>
                    <a:pt x="2324" y="160"/>
                  </a:lnTo>
                  <a:lnTo>
                    <a:pt x="2326" y="148"/>
                  </a:lnTo>
                  <a:lnTo>
                    <a:pt x="2328" y="137"/>
                  </a:lnTo>
                  <a:lnTo>
                    <a:pt x="2331" y="127"/>
                  </a:lnTo>
                  <a:lnTo>
                    <a:pt x="2336" y="117"/>
                  </a:lnTo>
                  <a:lnTo>
                    <a:pt x="2341" y="108"/>
                  </a:lnTo>
                  <a:lnTo>
                    <a:pt x="2347" y="100"/>
                  </a:lnTo>
                  <a:lnTo>
                    <a:pt x="2354" y="94"/>
                  </a:lnTo>
                  <a:lnTo>
                    <a:pt x="2360" y="88"/>
                  </a:lnTo>
                  <a:lnTo>
                    <a:pt x="2367" y="84"/>
                  </a:lnTo>
                  <a:lnTo>
                    <a:pt x="2375" y="81"/>
                  </a:lnTo>
                  <a:lnTo>
                    <a:pt x="2382" y="77"/>
                  </a:lnTo>
                  <a:lnTo>
                    <a:pt x="2398" y="74"/>
                  </a:lnTo>
                  <a:lnTo>
                    <a:pt x="2415" y="72"/>
                  </a:lnTo>
                  <a:lnTo>
                    <a:pt x="2425" y="72"/>
                  </a:lnTo>
                  <a:lnTo>
                    <a:pt x="2434" y="74"/>
                  </a:lnTo>
                  <a:lnTo>
                    <a:pt x="2442" y="75"/>
                  </a:lnTo>
                  <a:lnTo>
                    <a:pt x="2451" y="78"/>
                  </a:lnTo>
                  <a:lnTo>
                    <a:pt x="2460" y="82"/>
                  </a:lnTo>
                  <a:lnTo>
                    <a:pt x="2467" y="87"/>
                  </a:lnTo>
                  <a:lnTo>
                    <a:pt x="2474" y="92"/>
                  </a:lnTo>
                  <a:lnTo>
                    <a:pt x="2480" y="98"/>
                  </a:lnTo>
                  <a:lnTo>
                    <a:pt x="2487" y="105"/>
                  </a:lnTo>
                  <a:lnTo>
                    <a:pt x="2491" y="112"/>
                  </a:lnTo>
                  <a:lnTo>
                    <a:pt x="2496" y="120"/>
                  </a:lnTo>
                  <a:lnTo>
                    <a:pt x="2500" y="130"/>
                  </a:lnTo>
                  <a:lnTo>
                    <a:pt x="2503" y="138"/>
                  </a:lnTo>
                  <a:lnTo>
                    <a:pt x="2504" y="148"/>
                  </a:lnTo>
                  <a:lnTo>
                    <a:pt x="2506" y="159"/>
                  </a:lnTo>
                  <a:lnTo>
                    <a:pt x="2506" y="170"/>
                  </a:lnTo>
                  <a:lnTo>
                    <a:pt x="2506" y="187"/>
                  </a:lnTo>
                  <a:lnTo>
                    <a:pt x="2503" y="203"/>
                  </a:lnTo>
                  <a:lnTo>
                    <a:pt x="2500" y="218"/>
                  </a:lnTo>
                  <a:lnTo>
                    <a:pt x="2494" y="229"/>
                  </a:lnTo>
                  <a:lnTo>
                    <a:pt x="2488" y="239"/>
                  </a:lnTo>
                  <a:lnTo>
                    <a:pt x="2481" y="248"/>
                  </a:lnTo>
                  <a:lnTo>
                    <a:pt x="2473" y="255"/>
                  </a:lnTo>
                  <a:lnTo>
                    <a:pt x="2462" y="262"/>
                  </a:lnTo>
                  <a:lnTo>
                    <a:pt x="2451" y="268"/>
                  </a:lnTo>
                  <a:lnTo>
                    <a:pt x="2439" y="271"/>
                  </a:lnTo>
                  <a:lnTo>
                    <a:pt x="2428" y="274"/>
                  </a:lnTo>
                  <a:lnTo>
                    <a:pt x="2415" y="274"/>
                  </a:lnTo>
                  <a:lnTo>
                    <a:pt x="2405" y="274"/>
                  </a:lnTo>
                  <a:lnTo>
                    <a:pt x="2396" y="272"/>
                  </a:lnTo>
                  <a:lnTo>
                    <a:pt x="2386" y="271"/>
                  </a:lnTo>
                  <a:lnTo>
                    <a:pt x="2377" y="268"/>
                  </a:lnTo>
                  <a:lnTo>
                    <a:pt x="2370" y="264"/>
                  </a:lnTo>
                  <a:lnTo>
                    <a:pt x="2363" y="259"/>
                  </a:lnTo>
                  <a:lnTo>
                    <a:pt x="2356" y="254"/>
                  </a:lnTo>
                  <a:lnTo>
                    <a:pt x="2349" y="248"/>
                  </a:lnTo>
                  <a:lnTo>
                    <a:pt x="2343" y="241"/>
                  </a:lnTo>
                  <a:lnTo>
                    <a:pt x="2338" y="233"/>
                  </a:lnTo>
                  <a:lnTo>
                    <a:pt x="2334" y="225"/>
                  </a:lnTo>
                  <a:lnTo>
                    <a:pt x="2330" y="216"/>
                  </a:lnTo>
                  <a:lnTo>
                    <a:pt x="2327" y="206"/>
                  </a:lnTo>
                  <a:lnTo>
                    <a:pt x="2326" y="196"/>
                  </a:lnTo>
                  <a:lnTo>
                    <a:pt x="2324" y="184"/>
                  </a:lnTo>
                  <a:lnTo>
                    <a:pt x="2324" y="173"/>
                  </a:lnTo>
                  <a:close/>
                  <a:moveTo>
                    <a:pt x="2357" y="173"/>
                  </a:moveTo>
                  <a:lnTo>
                    <a:pt x="2359" y="190"/>
                  </a:lnTo>
                  <a:lnTo>
                    <a:pt x="2362" y="206"/>
                  </a:lnTo>
                  <a:lnTo>
                    <a:pt x="2364" y="212"/>
                  </a:lnTo>
                  <a:lnTo>
                    <a:pt x="2367" y="218"/>
                  </a:lnTo>
                  <a:lnTo>
                    <a:pt x="2370" y="223"/>
                  </a:lnTo>
                  <a:lnTo>
                    <a:pt x="2373" y="229"/>
                  </a:lnTo>
                  <a:lnTo>
                    <a:pt x="2383" y="236"/>
                  </a:lnTo>
                  <a:lnTo>
                    <a:pt x="2392" y="242"/>
                  </a:lnTo>
                  <a:lnTo>
                    <a:pt x="2403" y="246"/>
                  </a:lnTo>
                  <a:lnTo>
                    <a:pt x="2415" y="248"/>
                  </a:lnTo>
                  <a:lnTo>
                    <a:pt x="2426" y="246"/>
                  </a:lnTo>
                  <a:lnTo>
                    <a:pt x="2438" y="242"/>
                  </a:lnTo>
                  <a:lnTo>
                    <a:pt x="2447" y="236"/>
                  </a:lnTo>
                  <a:lnTo>
                    <a:pt x="2455" y="229"/>
                  </a:lnTo>
                  <a:lnTo>
                    <a:pt x="2460" y="223"/>
                  </a:lnTo>
                  <a:lnTo>
                    <a:pt x="2462" y="218"/>
                  </a:lnTo>
                  <a:lnTo>
                    <a:pt x="2465" y="212"/>
                  </a:lnTo>
                  <a:lnTo>
                    <a:pt x="2468" y="205"/>
                  </a:lnTo>
                  <a:lnTo>
                    <a:pt x="2471" y="190"/>
                  </a:lnTo>
                  <a:lnTo>
                    <a:pt x="2473" y="172"/>
                  </a:lnTo>
                  <a:lnTo>
                    <a:pt x="2471" y="156"/>
                  </a:lnTo>
                  <a:lnTo>
                    <a:pt x="2468" y="140"/>
                  </a:lnTo>
                  <a:lnTo>
                    <a:pt x="2462" y="128"/>
                  </a:lnTo>
                  <a:lnTo>
                    <a:pt x="2455" y="118"/>
                  </a:lnTo>
                  <a:lnTo>
                    <a:pt x="2447" y="110"/>
                  </a:lnTo>
                  <a:lnTo>
                    <a:pt x="2438" y="104"/>
                  </a:lnTo>
                  <a:lnTo>
                    <a:pt x="2426" y="101"/>
                  </a:lnTo>
                  <a:lnTo>
                    <a:pt x="2415" y="100"/>
                  </a:lnTo>
                  <a:lnTo>
                    <a:pt x="2403" y="101"/>
                  </a:lnTo>
                  <a:lnTo>
                    <a:pt x="2392" y="104"/>
                  </a:lnTo>
                  <a:lnTo>
                    <a:pt x="2383" y="110"/>
                  </a:lnTo>
                  <a:lnTo>
                    <a:pt x="2373" y="117"/>
                  </a:lnTo>
                  <a:lnTo>
                    <a:pt x="2370" y="123"/>
                  </a:lnTo>
                  <a:lnTo>
                    <a:pt x="2367" y="128"/>
                  </a:lnTo>
                  <a:lnTo>
                    <a:pt x="2364" y="134"/>
                  </a:lnTo>
                  <a:lnTo>
                    <a:pt x="2362" y="141"/>
                  </a:lnTo>
                  <a:lnTo>
                    <a:pt x="2359" y="156"/>
                  </a:lnTo>
                  <a:lnTo>
                    <a:pt x="2357" y="173"/>
                  </a:lnTo>
                  <a:close/>
                  <a:moveTo>
                    <a:pt x="2527" y="287"/>
                  </a:moveTo>
                  <a:lnTo>
                    <a:pt x="2559" y="291"/>
                  </a:lnTo>
                  <a:lnTo>
                    <a:pt x="2561" y="297"/>
                  </a:lnTo>
                  <a:lnTo>
                    <a:pt x="2562" y="304"/>
                  </a:lnTo>
                  <a:lnTo>
                    <a:pt x="2566" y="308"/>
                  </a:lnTo>
                  <a:lnTo>
                    <a:pt x="2571" y="313"/>
                  </a:lnTo>
                  <a:lnTo>
                    <a:pt x="2576" y="316"/>
                  </a:lnTo>
                  <a:lnTo>
                    <a:pt x="2585" y="318"/>
                  </a:lnTo>
                  <a:lnTo>
                    <a:pt x="2594" y="321"/>
                  </a:lnTo>
                  <a:lnTo>
                    <a:pt x="2604" y="321"/>
                  </a:lnTo>
                  <a:lnTo>
                    <a:pt x="2614" y="321"/>
                  </a:lnTo>
                  <a:lnTo>
                    <a:pt x="2624" y="318"/>
                  </a:lnTo>
                  <a:lnTo>
                    <a:pt x="2631" y="316"/>
                  </a:lnTo>
                  <a:lnTo>
                    <a:pt x="2638" y="313"/>
                  </a:lnTo>
                  <a:lnTo>
                    <a:pt x="2644" y="307"/>
                  </a:lnTo>
                  <a:lnTo>
                    <a:pt x="2648" y="301"/>
                  </a:lnTo>
                  <a:lnTo>
                    <a:pt x="2653" y="294"/>
                  </a:lnTo>
                  <a:lnTo>
                    <a:pt x="2656" y="287"/>
                  </a:lnTo>
                  <a:lnTo>
                    <a:pt x="2657" y="271"/>
                  </a:lnTo>
                  <a:lnTo>
                    <a:pt x="2659" y="245"/>
                  </a:lnTo>
                  <a:lnTo>
                    <a:pt x="2653" y="251"/>
                  </a:lnTo>
                  <a:lnTo>
                    <a:pt x="2647" y="255"/>
                  </a:lnTo>
                  <a:lnTo>
                    <a:pt x="2640" y="259"/>
                  </a:lnTo>
                  <a:lnTo>
                    <a:pt x="2634" y="264"/>
                  </a:lnTo>
                  <a:lnTo>
                    <a:pt x="2627" y="267"/>
                  </a:lnTo>
                  <a:lnTo>
                    <a:pt x="2620" y="268"/>
                  </a:lnTo>
                  <a:lnTo>
                    <a:pt x="2612" y="269"/>
                  </a:lnTo>
                  <a:lnTo>
                    <a:pt x="2604" y="269"/>
                  </a:lnTo>
                  <a:lnTo>
                    <a:pt x="2595" y="269"/>
                  </a:lnTo>
                  <a:lnTo>
                    <a:pt x="2585" y="268"/>
                  </a:lnTo>
                  <a:lnTo>
                    <a:pt x="2576" y="267"/>
                  </a:lnTo>
                  <a:lnTo>
                    <a:pt x="2569" y="262"/>
                  </a:lnTo>
                  <a:lnTo>
                    <a:pt x="2561" y="259"/>
                  </a:lnTo>
                  <a:lnTo>
                    <a:pt x="2555" y="254"/>
                  </a:lnTo>
                  <a:lnTo>
                    <a:pt x="2548" y="248"/>
                  </a:lnTo>
                  <a:lnTo>
                    <a:pt x="2542" y="241"/>
                  </a:lnTo>
                  <a:lnTo>
                    <a:pt x="2537" y="233"/>
                  </a:lnTo>
                  <a:lnTo>
                    <a:pt x="2533" y="226"/>
                  </a:lnTo>
                  <a:lnTo>
                    <a:pt x="2529" y="218"/>
                  </a:lnTo>
                  <a:lnTo>
                    <a:pt x="2526" y="209"/>
                  </a:lnTo>
                  <a:lnTo>
                    <a:pt x="2523" y="200"/>
                  </a:lnTo>
                  <a:lnTo>
                    <a:pt x="2522" y="192"/>
                  </a:lnTo>
                  <a:lnTo>
                    <a:pt x="2520" y="182"/>
                  </a:lnTo>
                  <a:lnTo>
                    <a:pt x="2520" y="172"/>
                  </a:lnTo>
                  <a:lnTo>
                    <a:pt x="2520" y="159"/>
                  </a:lnTo>
                  <a:lnTo>
                    <a:pt x="2523" y="146"/>
                  </a:lnTo>
                  <a:lnTo>
                    <a:pt x="2526" y="133"/>
                  </a:lnTo>
                  <a:lnTo>
                    <a:pt x="2530" y="121"/>
                  </a:lnTo>
                  <a:lnTo>
                    <a:pt x="2536" y="110"/>
                  </a:lnTo>
                  <a:lnTo>
                    <a:pt x="2543" y="100"/>
                  </a:lnTo>
                  <a:lnTo>
                    <a:pt x="2550" y="92"/>
                  </a:lnTo>
                  <a:lnTo>
                    <a:pt x="2559" y="85"/>
                  </a:lnTo>
                  <a:lnTo>
                    <a:pt x="2569" y="79"/>
                  </a:lnTo>
                  <a:lnTo>
                    <a:pt x="2581" y="75"/>
                  </a:lnTo>
                  <a:lnTo>
                    <a:pt x="2592" y="72"/>
                  </a:lnTo>
                  <a:lnTo>
                    <a:pt x="2604" y="72"/>
                  </a:lnTo>
                  <a:lnTo>
                    <a:pt x="2612" y="72"/>
                  </a:lnTo>
                  <a:lnTo>
                    <a:pt x="2621" y="74"/>
                  </a:lnTo>
                  <a:lnTo>
                    <a:pt x="2628" y="75"/>
                  </a:lnTo>
                  <a:lnTo>
                    <a:pt x="2635" y="79"/>
                  </a:lnTo>
                  <a:lnTo>
                    <a:pt x="2643" y="82"/>
                  </a:lnTo>
                  <a:lnTo>
                    <a:pt x="2648" y="88"/>
                  </a:lnTo>
                  <a:lnTo>
                    <a:pt x="2656" y="94"/>
                  </a:lnTo>
                  <a:lnTo>
                    <a:pt x="2661" y="100"/>
                  </a:lnTo>
                  <a:lnTo>
                    <a:pt x="2661" y="77"/>
                  </a:lnTo>
                  <a:lnTo>
                    <a:pt x="2692" y="77"/>
                  </a:lnTo>
                  <a:lnTo>
                    <a:pt x="2692" y="244"/>
                  </a:lnTo>
                  <a:lnTo>
                    <a:pt x="2690" y="265"/>
                  </a:lnTo>
                  <a:lnTo>
                    <a:pt x="2689" y="282"/>
                  </a:lnTo>
                  <a:lnTo>
                    <a:pt x="2686" y="297"/>
                  </a:lnTo>
                  <a:lnTo>
                    <a:pt x="2682" y="308"/>
                  </a:lnTo>
                  <a:lnTo>
                    <a:pt x="2677" y="317"/>
                  </a:lnTo>
                  <a:lnTo>
                    <a:pt x="2670" y="324"/>
                  </a:lnTo>
                  <a:lnTo>
                    <a:pt x="2661" y="331"/>
                  </a:lnTo>
                  <a:lnTo>
                    <a:pt x="2653" y="337"/>
                  </a:lnTo>
                  <a:lnTo>
                    <a:pt x="2643" y="343"/>
                  </a:lnTo>
                  <a:lnTo>
                    <a:pt x="2631" y="346"/>
                  </a:lnTo>
                  <a:lnTo>
                    <a:pt x="2618" y="347"/>
                  </a:lnTo>
                  <a:lnTo>
                    <a:pt x="2604" y="349"/>
                  </a:lnTo>
                  <a:lnTo>
                    <a:pt x="2586" y="347"/>
                  </a:lnTo>
                  <a:lnTo>
                    <a:pt x="2572" y="344"/>
                  </a:lnTo>
                  <a:lnTo>
                    <a:pt x="2559" y="340"/>
                  </a:lnTo>
                  <a:lnTo>
                    <a:pt x="2548" y="333"/>
                  </a:lnTo>
                  <a:lnTo>
                    <a:pt x="2543" y="328"/>
                  </a:lnTo>
                  <a:lnTo>
                    <a:pt x="2539" y="324"/>
                  </a:lnTo>
                  <a:lnTo>
                    <a:pt x="2535" y="318"/>
                  </a:lnTo>
                  <a:lnTo>
                    <a:pt x="2532" y="314"/>
                  </a:lnTo>
                  <a:lnTo>
                    <a:pt x="2529" y="307"/>
                  </a:lnTo>
                  <a:lnTo>
                    <a:pt x="2527" y="301"/>
                  </a:lnTo>
                  <a:lnTo>
                    <a:pt x="2527" y="294"/>
                  </a:lnTo>
                  <a:lnTo>
                    <a:pt x="2527" y="287"/>
                  </a:lnTo>
                  <a:close/>
                  <a:moveTo>
                    <a:pt x="2553" y="170"/>
                  </a:moveTo>
                  <a:lnTo>
                    <a:pt x="2555" y="187"/>
                  </a:lnTo>
                  <a:lnTo>
                    <a:pt x="2558" y="203"/>
                  </a:lnTo>
                  <a:lnTo>
                    <a:pt x="2562" y="215"/>
                  </a:lnTo>
                  <a:lnTo>
                    <a:pt x="2569" y="225"/>
                  </a:lnTo>
                  <a:lnTo>
                    <a:pt x="2578" y="233"/>
                  </a:lnTo>
                  <a:lnTo>
                    <a:pt x="2586" y="238"/>
                  </a:lnTo>
                  <a:lnTo>
                    <a:pt x="2597" y="242"/>
                  </a:lnTo>
                  <a:lnTo>
                    <a:pt x="2607" y="242"/>
                  </a:lnTo>
                  <a:lnTo>
                    <a:pt x="2618" y="242"/>
                  </a:lnTo>
                  <a:lnTo>
                    <a:pt x="2628" y="238"/>
                  </a:lnTo>
                  <a:lnTo>
                    <a:pt x="2637" y="233"/>
                  </a:lnTo>
                  <a:lnTo>
                    <a:pt x="2646" y="225"/>
                  </a:lnTo>
                  <a:lnTo>
                    <a:pt x="2651" y="215"/>
                  </a:lnTo>
                  <a:lnTo>
                    <a:pt x="2657" y="203"/>
                  </a:lnTo>
                  <a:lnTo>
                    <a:pt x="2660" y="189"/>
                  </a:lnTo>
                  <a:lnTo>
                    <a:pt x="2660" y="170"/>
                  </a:lnTo>
                  <a:lnTo>
                    <a:pt x="2660" y="154"/>
                  </a:lnTo>
                  <a:lnTo>
                    <a:pt x="2657" y="140"/>
                  </a:lnTo>
                  <a:lnTo>
                    <a:pt x="2651" y="127"/>
                  </a:lnTo>
                  <a:lnTo>
                    <a:pt x="2644" y="117"/>
                  </a:lnTo>
                  <a:lnTo>
                    <a:pt x="2637" y="110"/>
                  </a:lnTo>
                  <a:lnTo>
                    <a:pt x="2627" y="104"/>
                  </a:lnTo>
                  <a:lnTo>
                    <a:pt x="2617" y="100"/>
                  </a:lnTo>
                  <a:lnTo>
                    <a:pt x="2607" y="100"/>
                  </a:lnTo>
                  <a:lnTo>
                    <a:pt x="2597" y="100"/>
                  </a:lnTo>
                  <a:lnTo>
                    <a:pt x="2586" y="104"/>
                  </a:lnTo>
                  <a:lnTo>
                    <a:pt x="2578" y="110"/>
                  </a:lnTo>
                  <a:lnTo>
                    <a:pt x="2569" y="117"/>
                  </a:lnTo>
                  <a:lnTo>
                    <a:pt x="2562" y="127"/>
                  </a:lnTo>
                  <a:lnTo>
                    <a:pt x="2558" y="138"/>
                  </a:lnTo>
                  <a:lnTo>
                    <a:pt x="2555" y="153"/>
                  </a:lnTo>
                  <a:lnTo>
                    <a:pt x="2553" y="170"/>
                  </a:lnTo>
                  <a:close/>
                  <a:moveTo>
                    <a:pt x="2729" y="39"/>
                  </a:moveTo>
                  <a:lnTo>
                    <a:pt x="2729" y="2"/>
                  </a:lnTo>
                  <a:lnTo>
                    <a:pt x="2762" y="2"/>
                  </a:lnTo>
                  <a:lnTo>
                    <a:pt x="2762" y="39"/>
                  </a:lnTo>
                  <a:lnTo>
                    <a:pt x="2729" y="39"/>
                  </a:lnTo>
                  <a:close/>
                  <a:moveTo>
                    <a:pt x="2729" y="269"/>
                  </a:moveTo>
                  <a:lnTo>
                    <a:pt x="2729" y="77"/>
                  </a:lnTo>
                  <a:lnTo>
                    <a:pt x="2762" y="77"/>
                  </a:lnTo>
                  <a:lnTo>
                    <a:pt x="2762" y="269"/>
                  </a:lnTo>
                  <a:lnTo>
                    <a:pt x="2729" y="269"/>
                  </a:lnTo>
                  <a:close/>
                  <a:moveTo>
                    <a:pt x="2928" y="199"/>
                  </a:moveTo>
                  <a:lnTo>
                    <a:pt x="2961" y="203"/>
                  </a:lnTo>
                  <a:lnTo>
                    <a:pt x="2957" y="219"/>
                  </a:lnTo>
                  <a:lnTo>
                    <a:pt x="2951" y="233"/>
                  </a:lnTo>
                  <a:lnTo>
                    <a:pt x="2944" y="245"/>
                  </a:lnTo>
                  <a:lnTo>
                    <a:pt x="2934" y="255"/>
                  </a:lnTo>
                  <a:lnTo>
                    <a:pt x="2922" y="264"/>
                  </a:lnTo>
                  <a:lnTo>
                    <a:pt x="2909" y="269"/>
                  </a:lnTo>
                  <a:lnTo>
                    <a:pt x="2895" y="272"/>
                  </a:lnTo>
                  <a:lnTo>
                    <a:pt x="2881" y="274"/>
                  </a:lnTo>
                  <a:lnTo>
                    <a:pt x="2870" y="274"/>
                  </a:lnTo>
                  <a:lnTo>
                    <a:pt x="2860" y="272"/>
                  </a:lnTo>
                  <a:lnTo>
                    <a:pt x="2852" y="271"/>
                  </a:lnTo>
                  <a:lnTo>
                    <a:pt x="2845" y="268"/>
                  </a:lnTo>
                  <a:lnTo>
                    <a:pt x="2836" y="264"/>
                  </a:lnTo>
                  <a:lnTo>
                    <a:pt x="2829" y="259"/>
                  </a:lnTo>
                  <a:lnTo>
                    <a:pt x="2823" y="254"/>
                  </a:lnTo>
                  <a:lnTo>
                    <a:pt x="2816" y="248"/>
                  </a:lnTo>
                  <a:lnTo>
                    <a:pt x="2810" y="241"/>
                  </a:lnTo>
                  <a:lnTo>
                    <a:pt x="2806" y="233"/>
                  </a:lnTo>
                  <a:lnTo>
                    <a:pt x="2801" y="225"/>
                  </a:lnTo>
                  <a:lnTo>
                    <a:pt x="2798" y="216"/>
                  </a:lnTo>
                  <a:lnTo>
                    <a:pt x="2796" y="208"/>
                  </a:lnTo>
                  <a:lnTo>
                    <a:pt x="2793" y="196"/>
                  </a:lnTo>
                  <a:lnTo>
                    <a:pt x="2793" y="186"/>
                  </a:lnTo>
                  <a:lnTo>
                    <a:pt x="2791" y="174"/>
                  </a:lnTo>
                  <a:lnTo>
                    <a:pt x="2793" y="159"/>
                  </a:lnTo>
                  <a:lnTo>
                    <a:pt x="2794" y="144"/>
                  </a:lnTo>
                  <a:lnTo>
                    <a:pt x="2797" y="131"/>
                  </a:lnTo>
                  <a:lnTo>
                    <a:pt x="2803" y="118"/>
                  </a:lnTo>
                  <a:lnTo>
                    <a:pt x="2808" y="108"/>
                  </a:lnTo>
                  <a:lnTo>
                    <a:pt x="2816" y="98"/>
                  </a:lnTo>
                  <a:lnTo>
                    <a:pt x="2824" y="91"/>
                  </a:lnTo>
                  <a:lnTo>
                    <a:pt x="2834" y="84"/>
                  </a:lnTo>
                  <a:lnTo>
                    <a:pt x="2845" y="78"/>
                  </a:lnTo>
                  <a:lnTo>
                    <a:pt x="2856" y="75"/>
                  </a:lnTo>
                  <a:lnTo>
                    <a:pt x="2868" y="72"/>
                  </a:lnTo>
                  <a:lnTo>
                    <a:pt x="2881" y="72"/>
                  </a:lnTo>
                  <a:lnTo>
                    <a:pt x="2895" y="72"/>
                  </a:lnTo>
                  <a:lnTo>
                    <a:pt x="2909" y="77"/>
                  </a:lnTo>
                  <a:lnTo>
                    <a:pt x="2921" y="81"/>
                  </a:lnTo>
                  <a:lnTo>
                    <a:pt x="2932" y="88"/>
                  </a:lnTo>
                  <a:lnTo>
                    <a:pt x="2941" y="97"/>
                  </a:lnTo>
                  <a:lnTo>
                    <a:pt x="2948" y="107"/>
                  </a:lnTo>
                  <a:lnTo>
                    <a:pt x="2954" y="120"/>
                  </a:lnTo>
                  <a:lnTo>
                    <a:pt x="2957" y="133"/>
                  </a:lnTo>
                  <a:lnTo>
                    <a:pt x="2925" y="138"/>
                  </a:lnTo>
                  <a:lnTo>
                    <a:pt x="2922" y="128"/>
                  </a:lnTo>
                  <a:lnTo>
                    <a:pt x="2919" y="121"/>
                  </a:lnTo>
                  <a:lnTo>
                    <a:pt x="2915" y="114"/>
                  </a:lnTo>
                  <a:lnTo>
                    <a:pt x="2909" y="108"/>
                  </a:lnTo>
                  <a:lnTo>
                    <a:pt x="2904" y="104"/>
                  </a:lnTo>
                  <a:lnTo>
                    <a:pt x="2896" y="101"/>
                  </a:lnTo>
                  <a:lnTo>
                    <a:pt x="2889" y="100"/>
                  </a:lnTo>
                  <a:lnTo>
                    <a:pt x="2882" y="98"/>
                  </a:lnTo>
                  <a:lnTo>
                    <a:pt x="2869" y="100"/>
                  </a:lnTo>
                  <a:lnTo>
                    <a:pt x="2859" y="104"/>
                  </a:lnTo>
                  <a:lnTo>
                    <a:pt x="2849" y="108"/>
                  </a:lnTo>
                  <a:lnTo>
                    <a:pt x="2842" y="117"/>
                  </a:lnTo>
                  <a:lnTo>
                    <a:pt x="2837" y="121"/>
                  </a:lnTo>
                  <a:lnTo>
                    <a:pt x="2834" y="127"/>
                  </a:lnTo>
                  <a:lnTo>
                    <a:pt x="2832" y="133"/>
                  </a:lnTo>
                  <a:lnTo>
                    <a:pt x="2829" y="140"/>
                  </a:lnTo>
                  <a:lnTo>
                    <a:pt x="2826" y="154"/>
                  </a:lnTo>
                  <a:lnTo>
                    <a:pt x="2826" y="173"/>
                  </a:lnTo>
                  <a:lnTo>
                    <a:pt x="2826" y="192"/>
                  </a:lnTo>
                  <a:lnTo>
                    <a:pt x="2829" y="206"/>
                  </a:lnTo>
                  <a:lnTo>
                    <a:pt x="2834" y="219"/>
                  </a:lnTo>
                  <a:lnTo>
                    <a:pt x="2840" y="229"/>
                  </a:lnTo>
                  <a:lnTo>
                    <a:pt x="2849" y="238"/>
                  </a:lnTo>
                  <a:lnTo>
                    <a:pt x="2857" y="242"/>
                  </a:lnTo>
                  <a:lnTo>
                    <a:pt x="2868" y="246"/>
                  </a:lnTo>
                  <a:lnTo>
                    <a:pt x="2879" y="248"/>
                  </a:lnTo>
                  <a:lnTo>
                    <a:pt x="2889" y="246"/>
                  </a:lnTo>
                  <a:lnTo>
                    <a:pt x="2898" y="245"/>
                  </a:lnTo>
                  <a:lnTo>
                    <a:pt x="2905" y="241"/>
                  </a:lnTo>
                  <a:lnTo>
                    <a:pt x="2912" y="235"/>
                  </a:lnTo>
                  <a:lnTo>
                    <a:pt x="2918" y="229"/>
                  </a:lnTo>
                  <a:lnTo>
                    <a:pt x="2922" y="220"/>
                  </a:lnTo>
                  <a:lnTo>
                    <a:pt x="2927" y="210"/>
                  </a:lnTo>
                  <a:lnTo>
                    <a:pt x="2928" y="199"/>
                  </a:lnTo>
                  <a:close/>
                  <a:moveTo>
                    <a:pt x="2977" y="269"/>
                  </a:moveTo>
                  <a:lnTo>
                    <a:pt x="2977" y="2"/>
                  </a:lnTo>
                  <a:lnTo>
                    <a:pt x="3010" y="2"/>
                  </a:lnTo>
                  <a:lnTo>
                    <a:pt x="3010" y="154"/>
                  </a:lnTo>
                  <a:lnTo>
                    <a:pt x="3088" y="77"/>
                  </a:lnTo>
                  <a:lnTo>
                    <a:pt x="3131" y="77"/>
                  </a:lnTo>
                  <a:lnTo>
                    <a:pt x="3056" y="148"/>
                  </a:lnTo>
                  <a:lnTo>
                    <a:pt x="3139" y="269"/>
                  </a:lnTo>
                  <a:lnTo>
                    <a:pt x="3098" y="269"/>
                  </a:lnTo>
                  <a:lnTo>
                    <a:pt x="3033" y="172"/>
                  </a:lnTo>
                  <a:lnTo>
                    <a:pt x="3010" y="193"/>
                  </a:lnTo>
                  <a:lnTo>
                    <a:pt x="3010" y="269"/>
                  </a:lnTo>
                  <a:lnTo>
                    <a:pt x="2977" y="269"/>
                  </a:lnTo>
                  <a:close/>
                  <a:moveTo>
                    <a:pt x="3152" y="344"/>
                  </a:moveTo>
                  <a:lnTo>
                    <a:pt x="3147" y="314"/>
                  </a:lnTo>
                  <a:lnTo>
                    <a:pt x="3157" y="317"/>
                  </a:lnTo>
                  <a:lnTo>
                    <a:pt x="3166" y="317"/>
                  </a:lnTo>
                  <a:lnTo>
                    <a:pt x="3176" y="316"/>
                  </a:lnTo>
                  <a:lnTo>
                    <a:pt x="3185" y="314"/>
                  </a:lnTo>
                  <a:lnTo>
                    <a:pt x="3191" y="310"/>
                  </a:lnTo>
                  <a:lnTo>
                    <a:pt x="3195" y="303"/>
                  </a:lnTo>
                  <a:lnTo>
                    <a:pt x="3199" y="294"/>
                  </a:lnTo>
                  <a:lnTo>
                    <a:pt x="3205" y="278"/>
                  </a:lnTo>
                  <a:lnTo>
                    <a:pt x="3206" y="275"/>
                  </a:lnTo>
                  <a:lnTo>
                    <a:pt x="3208" y="271"/>
                  </a:lnTo>
                  <a:lnTo>
                    <a:pt x="3134" y="77"/>
                  </a:lnTo>
                  <a:lnTo>
                    <a:pt x="3169" y="77"/>
                  </a:lnTo>
                  <a:lnTo>
                    <a:pt x="3211" y="187"/>
                  </a:lnTo>
                  <a:lnTo>
                    <a:pt x="3214" y="199"/>
                  </a:lnTo>
                  <a:lnTo>
                    <a:pt x="3218" y="210"/>
                  </a:lnTo>
                  <a:lnTo>
                    <a:pt x="3221" y="220"/>
                  </a:lnTo>
                  <a:lnTo>
                    <a:pt x="3224" y="233"/>
                  </a:lnTo>
                  <a:lnTo>
                    <a:pt x="3227" y="222"/>
                  </a:lnTo>
                  <a:lnTo>
                    <a:pt x="3231" y="210"/>
                  </a:lnTo>
                  <a:lnTo>
                    <a:pt x="3234" y="200"/>
                  </a:lnTo>
                  <a:lnTo>
                    <a:pt x="3238" y="189"/>
                  </a:lnTo>
                  <a:lnTo>
                    <a:pt x="3278" y="77"/>
                  </a:lnTo>
                  <a:lnTo>
                    <a:pt x="3312" y="77"/>
                  </a:lnTo>
                  <a:lnTo>
                    <a:pt x="3238" y="274"/>
                  </a:lnTo>
                  <a:lnTo>
                    <a:pt x="3232" y="288"/>
                  </a:lnTo>
                  <a:lnTo>
                    <a:pt x="3228" y="300"/>
                  </a:lnTo>
                  <a:lnTo>
                    <a:pt x="3224" y="310"/>
                  </a:lnTo>
                  <a:lnTo>
                    <a:pt x="3219" y="317"/>
                  </a:lnTo>
                  <a:lnTo>
                    <a:pt x="3215" y="324"/>
                  </a:lnTo>
                  <a:lnTo>
                    <a:pt x="3211" y="331"/>
                  </a:lnTo>
                  <a:lnTo>
                    <a:pt x="3205" y="337"/>
                  </a:lnTo>
                  <a:lnTo>
                    <a:pt x="3201" y="341"/>
                  </a:lnTo>
                  <a:lnTo>
                    <a:pt x="3193" y="344"/>
                  </a:lnTo>
                  <a:lnTo>
                    <a:pt x="3188" y="347"/>
                  </a:lnTo>
                  <a:lnTo>
                    <a:pt x="3180" y="349"/>
                  </a:lnTo>
                  <a:lnTo>
                    <a:pt x="3173" y="349"/>
                  </a:lnTo>
                  <a:lnTo>
                    <a:pt x="3163" y="347"/>
                  </a:lnTo>
                  <a:lnTo>
                    <a:pt x="3152" y="344"/>
                  </a:lnTo>
                  <a:close/>
                  <a:moveTo>
                    <a:pt x="3203" y="52"/>
                  </a:moveTo>
                  <a:lnTo>
                    <a:pt x="3227" y="0"/>
                  </a:lnTo>
                  <a:lnTo>
                    <a:pt x="3271" y="0"/>
                  </a:lnTo>
                  <a:lnTo>
                    <a:pt x="3231" y="52"/>
                  </a:lnTo>
                  <a:lnTo>
                    <a:pt x="3203" y="52"/>
                  </a:lnTo>
                  <a:close/>
                  <a:moveTo>
                    <a:pt x="3424" y="39"/>
                  </a:moveTo>
                  <a:lnTo>
                    <a:pt x="3424" y="2"/>
                  </a:lnTo>
                  <a:lnTo>
                    <a:pt x="3456" y="2"/>
                  </a:lnTo>
                  <a:lnTo>
                    <a:pt x="3456" y="39"/>
                  </a:lnTo>
                  <a:lnTo>
                    <a:pt x="3424" y="39"/>
                  </a:lnTo>
                  <a:close/>
                  <a:moveTo>
                    <a:pt x="3424" y="269"/>
                  </a:moveTo>
                  <a:lnTo>
                    <a:pt x="3424" y="77"/>
                  </a:lnTo>
                  <a:lnTo>
                    <a:pt x="3456" y="77"/>
                  </a:lnTo>
                  <a:lnTo>
                    <a:pt x="3456" y="269"/>
                  </a:lnTo>
                  <a:lnTo>
                    <a:pt x="3424" y="269"/>
                  </a:lnTo>
                  <a:close/>
                  <a:moveTo>
                    <a:pt x="3495" y="269"/>
                  </a:moveTo>
                  <a:lnTo>
                    <a:pt x="3495" y="77"/>
                  </a:lnTo>
                  <a:lnTo>
                    <a:pt x="3525" y="77"/>
                  </a:lnTo>
                  <a:lnTo>
                    <a:pt x="3525" y="104"/>
                  </a:lnTo>
                  <a:lnTo>
                    <a:pt x="3531" y="97"/>
                  </a:lnTo>
                  <a:lnTo>
                    <a:pt x="3537" y="89"/>
                  </a:lnTo>
                  <a:lnTo>
                    <a:pt x="3544" y="84"/>
                  </a:lnTo>
                  <a:lnTo>
                    <a:pt x="3551" y="79"/>
                  </a:lnTo>
                  <a:lnTo>
                    <a:pt x="3558" y="77"/>
                  </a:lnTo>
                  <a:lnTo>
                    <a:pt x="3567" y="74"/>
                  </a:lnTo>
                  <a:lnTo>
                    <a:pt x="3577" y="72"/>
                  </a:lnTo>
                  <a:lnTo>
                    <a:pt x="3587" y="72"/>
                  </a:lnTo>
                  <a:lnTo>
                    <a:pt x="3596" y="72"/>
                  </a:lnTo>
                  <a:lnTo>
                    <a:pt x="3603" y="74"/>
                  </a:lnTo>
                  <a:lnTo>
                    <a:pt x="3611" y="75"/>
                  </a:lnTo>
                  <a:lnTo>
                    <a:pt x="3619" y="78"/>
                  </a:lnTo>
                  <a:lnTo>
                    <a:pt x="3626" y="81"/>
                  </a:lnTo>
                  <a:lnTo>
                    <a:pt x="3632" y="85"/>
                  </a:lnTo>
                  <a:lnTo>
                    <a:pt x="3636" y="89"/>
                  </a:lnTo>
                  <a:lnTo>
                    <a:pt x="3640" y="95"/>
                  </a:lnTo>
                  <a:lnTo>
                    <a:pt x="3648" y="105"/>
                  </a:lnTo>
                  <a:lnTo>
                    <a:pt x="3650" y="118"/>
                  </a:lnTo>
                  <a:lnTo>
                    <a:pt x="3652" y="131"/>
                  </a:lnTo>
                  <a:lnTo>
                    <a:pt x="3653" y="151"/>
                  </a:lnTo>
                  <a:lnTo>
                    <a:pt x="3653" y="269"/>
                  </a:lnTo>
                  <a:lnTo>
                    <a:pt x="3620" y="269"/>
                  </a:lnTo>
                  <a:lnTo>
                    <a:pt x="3620" y="153"/>
                  </a:lnTo>
                  <a:lnTo>
                    <a:pt x="3619" y="134"/>
                  </a:lnTo>
                  <a:lnTo>
                    <a:pt x="3616" y="123"/>
                  </a:lnTo>
                  <a:lnTo>
                    <a:pt x="3614" y="117"/>
                  </a:lnTo>
                  <a:lnTo>
                    <a:pt x="3610" y="112"/>
                  </a:lnTo>
                  <a:lnTo>
                    <a:pt x="3607" y="110"/>
                  </a:lnTo>
                  <a:lnTo>
                    <a:pt x="3603" y="107"/>
                  </a:lnTo>
                  <a:lnTo>
                    <a:pt x="3597" y="104"/>
                  </a:lnTo>
                  <a:lnTo>
                    <a:pt x="3591" y="102"/>
                  </a:lnTo>
                  <a:lnTo>
                    <a:pt x="3586" y="101"/>
                  </a:lnTo>
                  <a:lnTo>
                    <a:pt x="3580" y="100"/>
                  </a:lnTo>
                  <a:lnTo>
                    <a:pt x="3570" y="101"/>
                  </a:lnTo>
                  <a:lnTo>
                    <a:pt x="3560" y="104"/>
                  </a:lnTo>
                  <a:lnTo>
                    <a:pt x="3551" y="108"/>
                  </a:lnTo>
                  <a:lnTo>
                    <a:pt x="3544" y="114"/>
                  </a:lnTo>
                  <a:lnTo>
                    <a:pt x="3539" y="117"/>
                  </a:lnTo>
                  <a:lnTo>
                    <a:pt x="3537" y="121"/>
                  </a:lnTo>
                  <a:lnTo>
                    <a:pt x="3534" y="127"/>
                  </a:lnTo>
                  <a:lnTo>
                    <a:pt x="3532" y="133"/>
                  </a:lnTo>
                  <a:lnTo>
                    <a:pt x="3529" y="147"/>
                  </a:lnTo>
                  <a:lnTo>
                    <a:pt x="3528" y="164"/>
                  </a:lnTo>
                  <a:lnTo>
                    <a:pt x="3528" y="269"/>
                  </a:lnTo>
                  <a:lnTo>
                    <a:pt x="3495" y="269"/>
                  </a:lnTo>
                  <a:close/>
                  <a:moveTo>
                    <a:pt x="3679" y="212"/>
                  </a:moveTo>
                  <a:lnTo>
                    <a:pt x="3711" y="208"/>
                  </a:lnTo>
                  <a:lnTo>
                    <a:pt x="3714" y="216"/>
                  </a:lnTo>
                  <a:lnTo>
                    <a:pt x="3717" y="223"/>
                  </a:lnTo>
                  <a:lnTo>
                    <a:pt x="3721" y="231"/>
                  </a:lnTo>
                  <a:lnTo>
                    <a:pt x="3727" y="236"/>
                  </a:lnTo>
                  <a:lnTo>
                    <a:pt x="3734" y="241"/>
                  </a:lnTo>
                  <a:lnTo>
                    <a:pt x="3741" y="245"/>
                  </a:lnTo>
                  <a:lnTo>
                    <a:pt x="3751" y="246"/>
                  </a:lnTo>
                  <a:lnTo>
                    <a:pt x="3761" y="248"/>
                  </a:lnTo>
                  <a:lnTo>
                    <a:pt x="3773" y="246"/>
                  </a:lnTo>
                  <a:lnTo>
                    <a:pt x="3782" y="245"/>
                  </a:lnTo>
                  <a:lnTo>
                    <a:pt x="3789" y="242"/>
                  </a:lnTo>
                  <a:lnTo>
                    <a:pt x="3796" y="238"/>
                  </a:lnTo>
                  <a:lnTo>
                    <a:pt x="3800" y="233"/>
                  </a:lnTo>
                  <a:lnTo>
                    <a:pt x="3803" y="228"/>
                  </a:lnTo>
                  <a:lnTo>
                    <a:pt x="3806" y="222"/>
                  </a:lnTo>
                  <a:lnTo>
                    <a:pt x="3806" y="216"/>
                  </a:lnTo>
                  <a:lnTo>
                    <a:pt x="3806" y="210"/>
                  </a:lnTo>
                  <a:lnTo>
                    <a:pt x="3805" y="206"/>
                  </a:lnTo>
                  <a:lnTo>
                    <a:pt x="3800" y="202"/>
                  </a:lnTo>
                  <a:lnTo>
                    <a:pt x="3796" y="199"/>
                  </a:lnTo>
                  <a:lnTo>
                    <a:pt x="3784" y="195"/>
                  </a:lnTo>
                  <a:lnTo>
                    <a:pt x="3763" y="187"/>
                  </a:lnTo>
                  <a:lnTo>
                    <a:pt x="3746" y="183"/>
                  </a:lnTo>
                  <a:lnTo>
                    <a:pt x="3733" y="179"/>
                  </a:lnTo>
                  <a:lnTo>
                    <a:pt x="3721" y="176"/>
                  </a:lnTo>
                  <a:lnTo>
                    <a:pt x="3712" y="172"/>
                  </a:lnTo>
                  <a:lnTo>
                    <a:pt x="3707" y="169"/>
                  </a:lnTo>
                  <a:lnTo>
                    <a:pt x="3701" y="164"/>
                  </a:lnTo>
                  <a:lnTo>
                    <a:pt x="3695" y="159"/>
                  </a:lnTo>
                  <a:lnTo>
                    <a:pt x="3692" y="154"/>
                  </a:lnTo>
                  <a:lnTo>
                    <a:pt x="3688" y="147"/>
                  </a:lnTo>
                  <a:lnTo>
                    <a:pt x="3686" y="141"/>
                  </a:lnTo>
                  <a:lnTo>
                    <a:pt x="3685" y="134"/>
                  </a:lnTo>
                  <a:lnTo>
                    <a:pt x="3685" y="127"/>
                  </a:lnTo>
                  <a:lnTo>
                    <a:pt x="3685" y="121"/>
                  </a:lnTo>
                  <a:lnTo>
                    <a:pt x="3686" y="115"/>
                  </a:lnTo>
                  <a:lnTo>
                    <a:pt x="3688" y="110"/>
                  </a:lnTo>
                  <a:lnTo>
                    <a:pt x="3691" y="104"/>
                  </a:lnTo>
                  <a:lnTo>
                    <a:pt x="3698" y="94"/>
                  </a:lnTo>
                  <a:lnTo>
                    <a:pt x="3707" y="85"/>
                  </a:lnTo>
                  <a:lnTo>
                    <a:pt x="3715" y="81"/>
                  </a:lnTo>
                  <a:lnTo>
                    <a:pt x="3727" y="75"/>
                  </a:lnTo>
                  <a:lnTo>
                    <a:pt x="3741" y="72"/>
                  </a:lnTo>
                  <a:lnTo>
                    <a:pt x="3756" y="72"/>
                  </a:lnTo>
                  <a:lnTo>
                    <a:pt x="3767" y="72"/>
                  </a:lnTo>
                  <a:lnTo>
                    <a:pt x="3777" y="74"/>
                  </a:lnTo>
                  <a:lnTo>
                    <a:pt x="3787" y="75"/>
                  </a:lnTo>
                  <a:lnTo>
                    <a:pt x="3796" y="78"/>
                  </a:lnTo>
                  <a:lnTo>
                    <a:pt x="3805" y="82"/>
                  </a:lnTo>
                  <a:lnTo>
                    <a:pt x="3810" y="87"/>
                  </a:lnTo>
                  <a:lnTo>
                    <a:pt x="3816" y="91"/>
                  </a:lnTo>
                  <a:lnTo>
                    <a:pt x="3822" y="97"/>
                  </a:lnTo>
                  <a:lnTo>
                    <a:pt x="3825" y="102"/>
                  </a:lnTo>
                  <a:lnTo>
                    <a:pt x="3828" y="110"/>
                  </a:lnTo>
                  <a:lnTo>
                    <a:pt x="3831" y="117"/>
                  </a:lnTo>
                  <a:lnTo>
                    <a:pt x="3832" y="127"/>
                  </a:lnTo>
                  <a:lnTo>
                    <a:pt x="3800" y="131"/>
                  </a:lnTo>
                  <a:lnTo>
                    <a:pt x="3799" y="124"/>
                  </a:lnTo>
                  <a:lnTo>
                    <a:pt x="3796" y="117"/>
                  </a:lnTo>
                  <a:lnTo>
                    <a:pt x="3793" y="112"/>
                  </a:lnTo>
                  <a:lnTo>
                    <a:pt x="3787" y="107"/>
                  </a:lnTo>
                  <a:lnTo>
                    <a:pt x="3782" y="104"/>
                  </a:lnTo>
                  <a:lnTo>
                    <a:pt x="3776" y="101"/>
                  </a:lnTo>
                  <a:lnTo>
                    <a:pt x="3767" y="100"/>
                  </a:lnTo>
                  <a:lnTo>
                    <a:pt x="3759" y="98"/>
                  </a:lnTo>
                  <a:lnTo>
                    <a:pt x="3747" y="100"/>
                  </a:lnTo>
                  <a:lnTo>
                    <a:pt x="3738" y="101"/>
                  </a:lnTo>
                  <a:lnTo>
                    <a:pt x="3731" y="102"/>
                  </a:lnTo>
                  <a:lnTo>
                    <a:pt x="3725" y="107"/>
                  </a:lnTo>
                  <a:lnTo>
                    <a:pt x="3721" y="110"/>
                  </a:lnTo>
                  <a:lnTo>
                    <a:pt x="3718" y="114"/>
                  </a:lnTo>
                  <a:lnTo>
                    <a:pt x="3717" y="118"/>
                  </a:lnTo>
                  <a:lnTo>
                    <a:pt x="3717" y="124"/>
                  </a:lnTo>
                  <a:lnTo>
                    <a:pt x="3717" y="130"/>
                  </a:lnTo>
                  <a:lnTo>
                    <a:pt x="3720" y="136"/>
                  </a:lnTo>
                  <a:lnTo>
                    <a:pt x="3725" y="140"/>
                  </a:lnTo>
                  <a:lnTo>
                    <a:pt x="3733" y="144"/>
                  </a:lnTo>
                  <a:lnTo>
                    <a:pt x="3743" y="147"/>
                  </a:lnTo>
                  <a:lnTo>
                    <a:pt x="3761" y="153"/>
                  </a:lnTo>
                  <a:lnTo>
                    <a:pt x="3777" y="157"/>
                  </a:lnTo>
                  <a:lnTo>
                    <a:pt x="3792" y="161"/>
                  </a:lnTo>
                  <a:lnTo>
                    <a:pt x="3802" y="164"/>
                  </a:lnTo>
                  <a:lnTo>
                    <a:pt x="3810" y="167"/>
                  </a:lnTo>
                  <a:lnTo>
                    <a:pt x="3818" y="172"/>
                  </a:lnTo>
                  <a:lnTo>
                    <a:pt x="3823" y="174"/>
                  </a:lnTo>
                  <a:lnTo>
                    <a:pt x="3828" y="180"/>
                  </a:lnTo>
                  <a:lnTo>
                    <a:pt x="3832" y="184"/>
                  </a:lnTo>
                  <a:lnTo>
                    <a:pt x="3836" y="190"/>
                  </a:lnTo>
                  <a:lnTo>
                    <a:pt x="3838" y="197"/>
                  </a:lnTo>
                  <a:lnTo>
                    <a:pt x="3839" y="205"/>
                  </a:lnTo>
                  <a:lnTo>
                    <a:pt x="3841" y="213"/>
                  </a:lnTo>
                  <a:lnTo>
                    <a:pt x="3839" y="220"/>
                  </a:lnTo>
                  <a:lnTo>
                    <a:pt x="3838" y="229"/>
                  </a:lnTo>
                  <a:lnTo>
                    <a:pt x="3835" y="236"/>
                  </a:lnTo>
                  <a:lnTo>
                    <a:pt x="3831" y="244"/>
                  </a:lnTo>
                  <a:lnTo>
                    <a:pt x="3825" y="251"/>
                  </a:lnTo>
                  <a:lnTo>
                    <a:pt x="3819" y="256"/>
                  </a:lnTo>
                  <a:lnTo>
                    <a:pt x="3812" y="262"/>
                  </a:lnTo>
                  <a:lnTo>
                    <a:pt x="3803" y="267"/>
                  </a:lnTo>
                  <a:lnTo>
                    <a:pt x="3793" y="269"/>
                  </a:lnTo>
                  <a:lnTo>
                    <a:pt x="3783" y="272"/>
                  </a:lnTo>
                  <a:lnTo>
                    <a:pt x="3773" y="274"/>
                  </a:lnTo>
                  <a:lnTo>
                    <a:pt x="3761" y="274"/>
                  </a:lnTo>
                  <a:lnTo>
                    <a:pt x="3744" y="274"/>
                  </a:lnTo>
                  <a:lnTo>
                    <a:pt x="3728" y="271"/>
                  </a:lnTo>
                  <a:lnTo>
                    <a:pt x="3715" y="265"/>
                  </a:lnTo>
                  <a:lnTo>
                    <a:pt x="3704" y="258"/>
                  </a:lnTo>
                  <a:lnTo>
                    <a:pt x="3695" y="249"/>
                  </a:lnTo>
                  <a:lnTo>
                    <a:pt x="3688" y="239"/>
                  </a:lnTo>
                  <a:lnTo>
                    <a:pt x="3682" y="226"/>
                  </a:lnTo>
                  <a:lnTo>
                    <a:pt x="3679" y="212"/>
                  </a:lnTo>
                  <a:close/>
                  <a:moveTo>
                    <a:pt x="3939" y="241"/>
                  </a:moveTo>
                  <a:lnTo>
                    <a:pt x="3943" y="269"/>
                  </a:lnTo>
                  <a:lnTo>
                    <a:pt x="3930" y="272"/>
                  </a:lnTo>
                  <a:lnTo>
                    <a:pt x="3919" y="272"/>
                  </a:lnTo>
                  <a:lnTo>
                    <a:pt x="3910" y="272"/>
                  </a:lnTo>
                  <a:lnTo>
                    <a:pt x="3903" y="271"/>
                  </a:lnTo>
                  <a:lnTo>
                    <a:pt x="3897" y="269"/>
                  </a:lnTo>
                  <a:lnTo>
                    <a:pt x="3891" y="267"/>
                  </a:lnTo>
                  <a:lnTo>
                    <a:pt x="3887" y="264"/>
                  </a:lnTo>
                  <a:lnTo>
                    <a:pt x="3883" y="261"/>
                  </a:lnTo>
                  <a:lnTo>
                    <a:pt x="3880" y="256"/>
                  </a:lnTo>
                  <a:lnTo>
                    <a:pt x="3877" y="252"/>
                  </a:lnTo>
                  <a:lnTo>
                    <a:pt x="3875" y="246"/>
                  </a:lnTo>
                  <a:lnTo>
                    <a:pt x="3874" y="238"/>
                  </a:lnTo>
                  <a:lnTo>
                    <a:pt x="3874" y="226"/>
                  </a:lnTo>
                  <a:lnTo>
                    <a:pt x="3874" y="213"/>
                  </a:lnTo>
                  <a:lnTo>
                    <a:pt x="3874" y="101"/>
                  </a:lnTo>
                  <a:lnTo>
                    <a:pt x="3849" y="101"/>
                  </a:lnTo>
                  <a:lnTo>
                    <a:pt x="3849" y="77"/>
                  </a:lnTo>
                  <a:lnTo>
                    <a:pt x="3874" y="77"/>
                  </a:lnTo>
                  <a:lnTo>
                    <a:pt x="3874" y="28"/>
                  </a:lnTo>
                  <a:lnTo>
                    <a:pt x="3906" y="9"/>
                  </a:lnTo>
                  <a:lnTo>
                    <a:pt x="3906" y="77"/>
                  </a:lnTo>
                  <a:lnTo>
                    <a:pt x="3939" y="77"/>
                  </a:lnTo>
                  <a:lnTo>
                    <a:pt x="3939" y="101"/>
                  </a:lnTo>
                  <a:lnTo>
                    <a:pt x="3906" y="101"/>
                  </a:lnTo>
                  <a:lnTo>
                    <a:pt x="3906" y="215"/>
                  </a:lnTo>
                  <a:lnTo>
                    <a:pt x="3907" y="226"/>
                  </a:lnTo>
                  <a:lnTo>
                    <a:pt x="3908" y="233"/>
                  </a:lnTo>
                  <a:lnTo>
                    <a:pt x="3910" y="236"/>
                  </a:lnTo>
                  <a:lnTo>
                    <a:pt x="3914" y="239"/>
                  </a:lnTo>
                  <a:lnTo>
                    <a:pt x="3919" y="241"/>
                  </a:lnTo>
                  <a:lnTo>
                    <a:pt x="3924" y="242"/>
                  </a:lnTo>
                  <a:lnTo>
                    <a:pt x="3932" y="242"/>
                  </a:lnTo>
                  <a:lnTo>
                    <a:pt x="3939" y="241"/>
                  </a:lnTo>
                  <a:close/>
                  <a:moveTo>
                    <a:pt x="3960" y="39"/>
                  </a:moveTo>
                  <a:lnTo>
                    <a:pt x="3960" y="2"/>
                  </a:lnTo>
                  <a:lnTo>
                    <a:pt x="3994" y="2"/>
                  </a:lnTo>
                  <a:lnTo>
                    <a:pt x="3994" y="39"/>
                  </a:lnTo>
                  <a:lnTo>
                    <a:pt x="3960" y="39"/>
                  </a:lnTo>
                  <a:close/>
                  <a:moveTo>
                    <a:pt x="3960" y="269"/>
                  </a:moveTo>
                  <a:lnTo>
                    <a:pt x="3960" y="77"/>
                  </a:lnTo>
                  <a:lnTo>
                    <a:pt x="3994" y="77"/>
                  </a:lnTo>
                  <a:lnTo>
                    <a:pt x="3994" y="269"/>
                  </a:lnTo>
                  <a:lnTo>
                    <a:pt x="3960" y="269"/>
                  </a:lnTo>
                  <a:close/>
                  <a:moveTo>
                    <a:pt x="4103" y="241"/>
                  </a:moveTo>
                  <a:lnTo>
                    <a:pt x="4107" y="269"/>
                  </a:lnTo>
                  <a:lnTo>
                    <a:pt x="4094" y="272"/>
                  </a:lnTo>
                  <a:lnTo>
                    <a:pt x="4083" y="272"/>
                  </a:lnTo>
                  <a:lnTo>
                    <a:pt x="4074" y="272"/>
                  </a:lnTo>
                  <a:lnTo>
                    <a:pt x="4067" y="271"/>
                  </a:lnTo>
                  <a:lnTo>
                    <a:pt x="4061" y="269"/>
                  </a:lnTo>
                  <a:lnTo>
                    <a:pt x="4056" y="267"/>
                  </a:lnTo>
                  <a:lnTo>
                    <a:pt x="4051" y="264"/>
                  </a:lnTo>
                  <a:lnTo>
                    <a:pt x="4047" y="261"/>
                  </a:lnTo>
                  <a:lnTo>
                    <a:pt x="4044" y="256"/>
                  </a:lnTo>
                  <a:lnTo>
                    <a:pt x="4041" y="252"/>
                  </a:lnTo>
                  <a:lnTo>
                    <a:pt x="4040" y="246"/>
                  </a:lnTo>
                  <a:lnTo>
                    <a:pt x="4038" y="238"/>
                  </a:lnTo>
                  <a:lnTo>
                    <a:pt x="4038" y="226"/>
                  </a:lnTo>
                  <a:lnTo>
                    <a:pt x="4038" y="213"/>
                  </a:lnTo>
                  <a:lnTo>
                    <a:pt x="4038" y="101"/>
                  </a:lnTo>
                  <a:lnTo>
                    <a:pt x="4014" y="101"/>
                  </a:lnTo>
                  <a:lnTo>
                    <a:pt x="4014" y="77"/>
                  </a:lnTo>
                  <a:lnTo>
                    <a:pt x="4038" y="77"/>
                  </a:lnTo>
                  <a:lnTo>
                    <a:pt x="4038" y="28"/>
                  </a:lnTo>
                  <a:lnTo>
                    <a:pt x="4070" y="9"/>
                  </a:lnTo>
                  <a:lnTo>
                    <a:pt x="4070" y="77"/>
                  </a:lnTo>
                  <a:lnTo>
                    <a:pt x="4103" y="77"/>
                  </a:lnTo>
                  <a:lnTo>
                    <a:pt x="4103" y="101"/>
                  </a:lnTo>
                  <a:lnTo>
                    <a:pt x="4070" y="101"/>
                  </a:lnTo>
                  <a:lnTo>
                    <a:pt x="4070" y="215"/>
                  </a:lnTo>
                  <a:lnTo>
                    <a:pt x="4071" y="226"/>
                  </a:lnTo>
                  <a:lnTo>
                    <a:pt x="4073" y="233"/>
                  </a:lnTo>
                  <a:lnTo>
                    <a:pt x="4074" y="236"/>
                  </a:lnTo>
                  <a:lnTo>
                    <a:pt x="4079" y="239"/>
                  </a:lnTo>
                  <a:lnTo>
                    <a:pt x="4083" y="241"/>
                  </a:lnTo>
                  <a:lnTo>
                    <a:pt x="4089" y="242"/>
                  </a:lnTo>
                  <a:lnTo>
                    <a:pt x="4096" y="242"/>
                  </a:lnTo>
                  <a:lnTo>
                    <a:pt x="4103" y="241"/>
                  </a:lnTo>
                  <a:close/>
                  <a:moveTo>
                    <a:pt x="4252" y="269"/>
                  </a:moveTo>
                  <a:lnTo>
                    <a:pt x="4252" y="241"/>
                  </a:lnTo>
                  <a:lnTo>
                    <a:pt x="4246" y="249"/>
                  </a:lnTo>
                  <a:lnTo>
                    <a:pt x="4239" y="255"/>
                  </a:lnTo>
                  <a:lnTo>
                    <a:pt x="4233" y="261"/>
                  </a:lnTo>
                  <a:lnTo>
                    <a:pt x="4224" y="267"/>
                  </a:lnTo>
                  <a:lnTo>
                    <a:pt x="4217" y="269"/>
                  </a:lnTo>
                  <a:lnTo>
                    <a:pt x="4208" y="272"/>
                  </a:lnTo>
                  <a:lnTo>
                    <a:pt x="4200" y="274"/>
                  </a:lnTo>
                  <a:lnTo>
                    <a:pt x="4190" y="274"/>
                  </a:lnTo>
                  <a:lnTo>
                    <a:pt x="4181" y="274"/>
                  </a:lnTo>
                  <a:lnTo>
                    <a:pt x="4174" y="272"/>
                  </a:lnTo>
                  <a:lnTo>
                    <a:pt x="4165" y="271"/>
                  </a:lnTo>
                  <a:lnTo>
                    <a:pt x="4158" y="268"/>
                  </a:lnTo>
                  <a:lnTo>
                    <a:pt x="4151" y="264"/>
                  </a:lnTo>
                  <a:lnTo>
                    <a:pt x="4145" y="261"/>
                  </a:lnTo>
                  <a:lnTo>
                    <a:pt x="4141" y="256"/>
                  </a:lnTo>
                  <a:lnTo>
                    <a:pt x="4136" y="251"/>
                  </a:lnTo>
                  <a:lnTo>
                    <a:pt x="4131" y="241"/>
                  </a:lnTo>
                  <a:lnTo>
                    <a:pt x="4126" y="226"/>
                  </a:lnTo>
                  <a:lnTo>
                    <a:pt x="4125" y="215"/>
                  </a:lnTo>
                  <a:lnTo>
                    <a:pt x="4123" y="196"/>
                  </a:lnTo>
                  <a:lnTo>
                    <a:pt x="4123" y="77"/>
                  </a:lnTo>
                  <a:lnTo>
                    <a:pt x="4156" y="77"/>
                  </a:lnTo>
                  <a:lnTo>
                    <a:pt x="4156" y="183"/>
                  </a:lnTo>
                  <a:lnTo>
                    <a:pt x="4158" y="205"/>
                  </a:lnTo>
                  <a:lnTo>
                    <a:pt x="4159" y="218"/>
                  </a:lnTo>
                  <a:lnTo>
                    <a:pt x="4161" y="225"/>
                  </a:lnTo>
                  <a:lnTo>
                    <a:pt x="4164" y="229"/>
                  </a:lnTo>
                  <a:lnTo>
                    <a:pt x="4168" y="235"/>
                  </a:lnTo>
                  <a:lnTo>
                    <a:pt x="4172" y="238"/>
                  </a:lnTo>
                  <a:lnTo>
                    <a:pt x="4177" y="242"/>
                  </a:lnTo>
                  <a:lnTo>
                    <a:pt x="4184" y="244"/>
                  </a:lnTo>
                  <a:lnTo>
                    <a:pt x="4190" y="245"/>
                  </a:lnTo>
                  <a:lnTo>
                    <a:pt x="4197" y="246"/>
                  </a:lnTo>
                  <a:lnTo>
                    <a:pt x="4204" y="245"/>
                  </a:lnTo>
                  <a:lnTo>
                    <a:pt x="4211" y="244"/>
                  </a:lnTo>
                  <a:lnTo>
                    <a:pt x="4218" y="242"/>
                  </a:lnTo>
                  <a:lnTo>
                    <a:pt x="4224" y="238"/>
                  </a:lnTo>
                  <a:lnTo>
                    <a:pt x="4230" y="233"/>
                  </a:lnTo>
                  <a:lnTo>
                    <a:pt x="4236" y="229"/>
                  </a:lnTo>
                  <a:lnTo>
                    <a:pt x="4240" y="223"/>
                  </a:lnTo>
                  <a:lnTo>
                    <a:pt x="4243" y="218"/>
                  </a:lnTo>
                  <a:lnTo>
                    <a:pt x="4246" y="210"/>
                  </a:lnTo>
                  <a:lnTo>
                    <a:pt x="4247" y="202"/>
                  </a:lnTo>
                  <a:lnTo>
                    <a:pt x="4247" y="192"/>
                  </a:lnTo>
                  <a:lnTo>
                    <a:pt x="4249" y="180"/>
                  </a:lnTo>
                  <a:lnTo>
                    <a:pt x="4249" y="77"/>
                  </a:lnTo>
                  <a:lnTo>
                    <a:pt x="4280" y="77"/>
                  </a:lnTo>
                  <a:lnTo>
                    <a:pt x="4280" y="269"/>
                  </a:lnTo>
                  <a:lnTo>
                    <a:pt x="4252" y="269"/>
                  </a:lnTo>
                  <a:close/>
                  <a:moveTo>
                    <a:pt x="4393" y="241"/>
                  </a:moveTo>
                  <a:lnTo>
                    <a:pt x="4397" y="269"/>
                  </a:lnTo>
                  <a:lnTo>
                    <a:pt x="4384" y="272"/>
                  </a:lnTo>
                  <a:lnTo>
                    <a:pt x="4373" y="272"/>
                  </a:lnTo>
                  <a:lnTo>
                    <a:pt x="4364" y="272"/>
                  </a:lnTo>
                  <a:lnTo>
                    <a:pt x="4357" y="271"/>
                  </a:lnTo>
                  <a:lnTo>
                    <a:pt x="4350" y="269"/>
                  </a:lnTo>
                  <a:lnTo>
                    <a:pt x="4345" y="267"/>
                  </a:lnTo>
                  <a:lnTo>
                    <a:pt x="4341" y="264"/>
                  </a:lnTo>
                  <a:lnTo>
                    <a:pt x="4337" y="261"/>
                  </a:lnTo>
                  <a:lnTo>
                    <a:pt x="4334" y="256"/>
                  </a:lnTo>
                  <a:lnTo>
                    <a:pt x="4331" y="252"/>
                  </a:lnTo>
                  <a:lnTo>
                    <a:pt x="4329" y="246"/>
                  </a:lnTo>
                  <a:lnTo>
                    <a:pt x="4328" y="238"/>
                  </a:lnTo>
                  <a:lnTo>
                    <a:pt x="4327" y="226"/>
                  </a:lnTo>
                  <a:lnTo>
                    <a:pt x="4327" y="213"/>
                  </a:lnTo>
                  <a:lnTo>
                    <a:pt x="4327" y="101"/>
                  </a:lnTo>
                  <a:lnTo>
                    <a:pt x="4302" y="101"/>
                  </a:lnTo>
                  <a:lnTo>
                    <a:pt x="4302" y="77"/>
                  </a:lnTo>
                  <a:lnTo>
                    <a:pt x="4327" y="77"/>
                  </a:lnTo>
                  <a:lnTo>
                    <a:pt x="4327" y="28"/>
                  </a:lnTo>
                  <a:lnTo>
                    <a:pt x="4360" y="9"/>
                  </a:lnTo>
                  <a:lnTo>
                    <a:pt x="4360" y="77"/>
                  </a:lnTo>
                  <a:lnTo>
                    <a:pt x="4393" y="77"/>
                  </a:lnTo>
                  <a:lnTo>
                    <a:pt x="4393" y="101"/>
                  </a:lnTo>
                  <a:lnTo>
                    <a:pt x="4360" y="101"/>
                  </a:lnTo>
                  <a:lnTo>
                    <a:pt x="4360" y="215"/>
                  </a:lnTo>
                  <a:lnTo>
                    <a:pt x="4360" y="226"/>
                  </a:lnTo>
                  <a:lnTo>
                    <a:pt x="4361" y="233"/>
                  </a:lnTo>
                  <a:lnTo>
                    <a:pt x="4364" y="236"/>
                  </a:lnTo>
                  <a:lnTo>
                    <a:pt x="4367" y="239"/>
                  </a:lnTo>
                  <a:lnTo>
                    <a:pt x="4373" y="241"/>
                  </a:lnTo>
                  <a:lnTo>
                    <a:pt x="4378" y="242"/>
                  </a:lnTo>
                  <a:lnTo>
                    <a:pt x="4384" y="242"/>
                  </a:lnTo>
                  <a:lnTo>
                    <a:pt x="4393" y="241"/>
                  </a:lnTo>
                  <a:close/>
                  <a:moveTo>
                    <a:pt x="200" y="539"/>
                  </a:moveTo>
                  <a:lnTo>
                    <a:pt x="237" y="547"/>
                  </a:lnTo>
                  <a:lnTo>
                    <a:pt x="234" y="559"/>
                  </a:lnTo>
                  <a:lnTo>
                    <a:pt x="229" y="569"/>
                  </a:lnTo>
                  <a:lnTo>
                    <a:pt x="225" y="578"/>
                  </a:lnTo>
                  <a:lnTo>
                    <a:pt x="221" y="586"/>
                  </a:lnTo>
                  <a:lnTo>
                    <a:pt x="215" y="595"/>
                  </a:lnTo>
                  <a:lnTo>
                    <a:pt x="209" y="602"/>
                  </a:lnTo>
                  <a:lnTo>
                    <a:pt x="203" y="608"/>
                  </a:lnTo>
                  <a:lnTo>
                    <a:pt x="196" y="615"/>
                  </a:lnTo>
                  <a:lnTo>
                    <a:pt x="189" y="619"/>
                  </a:lnTo>
                  <a:lnTo>
                    <a:pt x="180" y="625"/>
                  </a:lnTo>
                  <a:lnTo>
                    <a:pt x="173" y="628"/>
                  </a:lnTo>
                  <a:lnTo>
                    <a:pt x="164" y="632"/>
                  </a:lnTo>
                  <a:lnTo>
                    <a:pt x="154" y="634"/>
                  </a:lnTo>
                  <a:lnTo>
                    <a:pt x="146" y="637"/>
                  </a:lnTo>
                  <a:lnTo>
                    <a:pt x="136" y="637"/>
                  </a:lnTo>
                  <a:lnTo>
                    <a:pt x="125" y="638"/>
                  </a:lnTo>
                  <a:lnTo>
                    <a:pt x="105" y="637"/>
                  </a:lnTo>
                  <a:lnTo>
                    <a:pt x="87" y="632"/>
                  </a:lnTo>
                  <a:lnTo>
                    <a:pt x="69" y="628"/>
                  </a:lnTo>
                  <a:lnTo>
                    <a:pt x="55" y="619"/>
                  </a:lnTo>
                  <a:lnTo>
                    <a:pt x="42" y="609"/>
                  </a:lnTo>
                  <a:lnTo>
                    <a:pt x="32" y="598"/>
                  </a:lnTo>
                  <a:lnTo>
                    <a:pt x="22" y="585"/>
                  </a:lnTo>
                  <a:lnTo>
                    <a:pt x="14" y="569"/>
                  </a:lnTo>
                  <a:lnTo>
                    <a:pt x="7" y="552"/>
                  </a:lnTo>
                  <a:lnTo>
                    <a:pt x="3" y="534"/>
                  </a:lnTo>
                  <a:lnTo>
                    <a:pt x="0" y="516"/>
                  </a:lnTo>
                  <a:lnTo>
                    <a:pt x="0" y="497"/>
                  </a:lnTo>
                  <a:lnTo>
                    <a:pt x="0" y="477"/>
                  </a:lnTo>
                  <a:lnTo>
                    <a:pt x="3" y="458"/>
                  </a:lnTo>
                  <a:lnTo>
                    <a:pt x="9" y="441"/>
                  </a:lnTo>
                  <a:lnTo>
                    <a:pt x="16" y="424"/>
                  </a:lnTo>
                  <a:lnTo>
                    <a:pt x="25" y="409"/>
                  </a:lnTo>
                  <a:lnTo>
                    <a:pt x="35" y="396"/>
                  </a:lnTo>
                  <a:lnTo>
                    <a:pt x="48" y="386"/>
                  </a:lnTo>
                  <a:lnTo>
                    <a:pt x="61" y="377"/>
                  </a:lnTo>
                  <a:lnTo>
                    <a:pt x="76" y="370"/>
                  </a:lnTo>
                  <a:lnTo>
                    <a:pt x="92" y="364"/>
                  </a:lnTo>
                  <a:lnTo>
                    <a:pt x="108" y="362"/>
                  </a:lnTo>
                  <a:lnTo>
                    <a:pt x="125" y="360"/>
                  </a:lnTo>
                  <a:lnTo>
                    <a:pt x="146" y="362"/>
                  </a:lnTo>
                  <a:lnTo>
                    <a:pt x="163" y="366"/>
                  </a:lnTo>
                  <a:lnTo>
                    <a:pt x="172" y="369"/>
                  </a:lnTo>
                  <a:lnTo>
                    <a:pt x="179" y="372"/>
                  </a:lnTo>
                  <a:lnTo>
                    <a:pt x="186" y="376"/>
                  </a:lnTo>
                  <a:lnTo>
                    <a:pt x="193" y="382"/>
                  </a:lnTo>
                  <a:lnTo>
                    <a:pt x="200" y="386"/>
                  </a:lnTo>
                  <a:lnTo>
                    <a:pt x="206" y="392"/>
                  </a:lnTo>
                  <a:lnTo>
                    <a:pt x="212" y="399"/>
                  </a:lnTo>
                  <a:lnTo>
                    <a:pt x="216" y="406"/>
                  </a:lnTo>
                  <a:lnTo>
                    <a:pt x="225" y="421"/>
                  </a:lnTo>
                  <a:lnTo>
                    <a:pt x="232" y="438"/>
                  </a:lnTo>
                  <a:lnTo>
                    <a:pt x="198" y="447"/>
                  </a:lnTo>
                  <a:lnTo>
                    <a:pt x="192" y="434"/>
                  </a:lnTo>
                  <a:lnTo>
                    <a:pt x="186" y="422"/>
                  </a:lnTo>
                  <a:lnTo>
                    <a:pt x="179" y="412"/>
                  </a:lnTo>
                  <a:lnTo>
                    <a:pt x="170" y="405"/>
                  </a:lnTo>
                  <a:lnTo>
                    <a:pt x="160" y="399"/>
                  </a:lnTo>
                  <a:lnTo>
                    <a:pt x="150" y="395"/>
                  </a:lnTo>
                  <a:lnTo>
                    <a:pt x="138" y="392"/>
                  </a:lnTo>
                  <a:lnTo>
                    <a:pt x="125" y="390"/>
                  </a:lnTo>
                  <a:lnTo>
                    <a:pt x="111" y="392"/>
                  </a:lnTo>
                  <a:lnTo>
                    <a:pt x="97" y="395"/>
                  </a:lnTo>
                  <a:lnTo>
                    <a:pt x="85" y="399"/>
                  </a:lnTo>
                  <a:lnTo>
                    <a:pt x="74" y="406"/>
                  </a:lnTo>
                  <a:lnTo>
                    <a:pt x="65" y="413"/>
                  </a:lnTo>
                  <a:lnTo>
                    <a:pt x="56" y="424"/>
                  </a:lnTo>
                  <a:lnTo>
                    <a:pt x="49" y="434"/>
                  </a:lnTo>
                  <a:lnTo>
                    <a:pt x="45" y="445"/>
                  </a:lnTo>
                  <a:lnTo>
                    <a:pt x="40" y="458"/>
                  </a:lnTo>
                  <a:lnTo>
                    <a:pt x="39" y="471"/>
                  </a:lnTo>
                  <a:lnTo>
                    <a:pt x="38" y="484"/>
                  </a:lnTo>
                  <a:lnTo>
                    <a:pt x="36" y="497"/>
                  </a:lnTo>
                  <a:lnTo>
                    <a:pt x="38" y="513"/>
                  </a:lnTo>
                  <a:lnTo>
                    <a:pt x="39" y="529"/>
                  </a:lnTo>
                  <a:lnTo>
                    <a:pt x="42" y="543"/>
                  </a:lnTo>
                  <a:lnTo>
                    <a:pt x="46" y="556"/>
                  </a:lnTo>
                  <a:lnTo>
                    <a:pt x="52" y="569"/>
                  </a:lnTo>
                  <a:lnTo>
                    <a:pt x="59" y="579"/>
                  </a:lnTo>
                  <a:lnTo>
                    <a:pt x="68" y="588"/>
                  </a:lnTo>
                  <a:lnTo>
                    <a:pt x="76" y="595"/>
                  </a:lnTo>
                  <a:lnTo>
                    <a:pt x="88" y="601"/>
                  </a:lnTo>
                  <a:lnTo>
                    <a:pt x="100" y="604"/>
                  </a:lnTo>
                  <a:lnTo>
                    <a:pt x="111" y="606"/>
                  </a:lnTo>
                  <a:lnTo>
                    <a:pt x="123" y="606"/>
                  </a:lnTo>
                  <a:lnTo>
                    <a:pt x="137" y="606"/>
                  </a:lnTo>
                  <a:lnTo>
                    <a:pt x="150" y="604"/>
                  </a:lnTo>
                  <a:lnTo>
                    <a:pt x="162" y="598"/>
                  </a:lnTo>
                  <a:lnTo>
                    <a:pt x="173" y="591"/>
                  </a:lnTo>
                  <a:lnTo>
                    <a:pt x="182" y="580"/>
                  </a:lnTo>
                  <a:lnTo>
                    <a:pt x="190" y="569"/>
                  </a:lnTo>
                  <a:lnTo>
                    <a:pt x="196" y="555"/>
                  </a:lnTo>
                  <a:lnTo>
                    <a:pt x="200" y="539"/>
                  </a:lnTo>
                  <a:close/>
                  <a:moveTo>
                    <a:pt x="124" y="328"/>
                  </a:moveTo>
                  <a:lnTo>
                    <a:pt x="146" y="297"/>
                  </a:lnTo>
                  <a:lnTo>
                    <a:pt x="183" y="297"/>
                  </a:lnTo>
                  <a:lnTo>
                    <a:pt x="141" y="349"/>
                  </a:lnTo>
                  <a:lnTo>
                    <a:pt x="105" y="349"/>
                  </a:lnTo>
                  <a:lnTo>
                    <a:pt x="66" y="297"/>
                  </a:lnTo>
                  <a:lnTo>
                    <a:pt x="104" y="297"/>
                  </a:lnTo>
                  <a:lnTo>
                    <a:pt x="124" y="328"/>
                  </a:lnTo>
                  <a:close/>
                  <a:moveTo>
                    <a:pt x="397" y="570"/>
                  </a:moveTo>
                  <a:lnTo>
                    <a:pt x="431" y="575"/>
                  </a:lnTo>
                  <a:lnTo>
                    <a:pt x="427" y="589"/>
                  </a:lnTo>
                  <a:lnTo>
                    <a:pt x="420" y="601"/>
                  </a:lnTo>
                  <a:lnTo>
                    <a:pt x="411" y="612"/>
                  </a:lnTo>
                  <a:lnTo>
                    <a:pt x="401" y="621"/>
                  </a:lnTo>
                  <a:lnTo>
                    <a:pt x="389" y="628"/>
                  </a:lnTo>
                  <a:lnTo>
                    <a:pt x="376" y="632"/>
                  </a:lnTo>
                  <a:lnTo>
                    <a:pt x="362" y="637"/>
                  </a:lnTo>
                  <a:lnTo>
                    <a:pt x="346" y="637"/>
                  </a:lnTo>
                  <a:lnTo>
                    <a:pt x="336" y="637"/>
                  </a:lnTo>
                  <a:lnTo>
                    <a:pt x="326" y="635"/>
                  </a:lnTo>
                  <a:lnTo>
                    <a:pt x="317" y="634"/>
                  </a:lnTo>
                  <a:lnTo>
                    <a:pt x="309" y="631"/>
                  </a:lnTo>
                  <a:lnTo>
                    <a:pt x="300" y="627"/>
                  </a:lnTo>
                  <a:lnTo>
                    <a:pt x="293" y="622"/>
                  </a:lnTo>
                  <a:lnTo>
                    <a:pt x="286" y="616"/>
                  </a:lnTo>
                  <a:lnTo>
                    <a:pt x="278" y="611"/>
                  </a:lnTo>
                  <a:lnTo>
                    <a:pt x="273" y="604"/>
                  </a:lnTo>
                  <a:lnTo>
                    <a:pt x="268" y="596"/>
                  </a:lnTo>
                  <a:lnTo>
                    <a:pt x="264" y="588"/>
                  </a:lnTo>
                  <a:lnTo>
                    <a:pt x="260" y="579"/>
                  </a:lnTo>
                  <a:lnTo>
                    <a:pt x="257" y="570"/>
                  </a:lnTo>
                  <a:lnTo>
                    <a:pt x="255" y="560"/>
                  </a:lnTo>
                  <a:lnTo>
                    <a:pt x="254" y="549"/>
                  </a:lnTo>
                  <a:lnTo>
                    <a:pt x="254" y="537"/>
                  </a:lnTo>
                  <a:lnTo>
                    <a:pt x="254" y="526"/>
                  </a:lnTo>
                  <a:lnTo>
                    <a:pt x="255" y="514"/>
                  </a:lnTo>
                  <a:lnTo>
                    <a:pt x="257" y="504"/>
                  </a:lnTo>
                  <a:lnTo>
                    <a:pt x="260" y="494"/>
                  </a:lnTo>
                  <a:lnTo>
                    <a:pt x="264" y="485"/>
                  </a:lnTo>
                  <a:lnTo>
                    <a:pt x="268" y="477"/>
                  </a:lnTo>
                  <a:lnTo>
                    <a:pt x="273" y="468"/>
                  </a:lnTo>
                  <a:lnTo>
                    <a:pt x="278" y="462"/>
                  </a:lnTo>
                  <a:lnTo>
                    <a:pt x="286" y="455"/>
                  </a:lnTo>
                  <a:lnTo>
                    <a:pt x="293" y="449"/>
                  </a:lnTo>
                  <a:lnTo>
                    <a:pt x="300" y="445"/>
                  </a:lnTo>
                  <a:lnTo>
                    <a:pt x="307" y="441"/>
                  </a:lnTo>
                  <a:lnTo>
                    <a:pt x="316" y="438"/>
                  </a:lnTo>
                  <a:lnTo>
                    <a:pt x="324" y="436"/>
                  </a:lnTo>
                  <a:lnTo>
                    <a:pt x="335" y="435"/>
                  </a:lnTo>
                  <a:lnTo>
                    <a:pt x="345" y="435"/>
                  </a:lnTo>
                  <a:lnTo>
                    <a:pt x="353" y="435"/>
                  </a:lnTo>
                  <a:lnTo>
                    <a:pt x="363" y="436"/>
                  </a:lnTo>
                  <a:lnTo>
                    <a:pt x="372" y="438"/>
                  </a:lnTo>
                  <a:lnTo>
                    <a:pt x="379" y="441"/>
                  </a:lnTo>
                  <a:lnTo>
                    <a:pt x="388" y="445"/>
                  </a:lnTo>
                  <a:lnTo>
                    <a:pt x="395" y="449"/>
                  </a:lnTo>
                  <a:lnTo>
                    <a:pt x="401" y="455"/>
                  </a:lnTo>
                  <a:lnTo>
                    <a:pt x="408" y="461"/>
                  </a:lnTo>
                  <a:lnTo>
                    <a:pt x="414" y="468"/>
                  </a:lnTo>
                  <a:lnTo>
                    <a:pt x="418" y="475"/>
                  </a:lnTo>
                  <a:lnTo>
                    <a:pt x="422" y="484"/>
                  </a:lnTo>
                  <a:lnTo>
                    <a:pt x="427" y="493"/>
                  </a:lnTo>
                  <a:lnTo>
                    <a:pt x="428" y="503"/>
                  </a:lnTo>
                  <a:lnTo>
                    <a:pt x="431" y="513"/>
                  </a:lnTo>
                  <a:lnTo>
                    <a:pt x="433" y="524"/>
                  </a:lnTo>
                  <a:lnTo>
                    <a:pt x="433" y="536"/>
                  </a:lnTo>
                  <a:lnTo>
                    <a:pt x="433" y="539"/>
                  </a:lnTo>
                  <a:lnTo>
                    <a:pt x="433" y="544"/>
                  </a:lnTo>
                  <a:lnTo>
                    <a:pt x="287" y="544"/>
                  </a:lnTo>
                  <a:lnTo>
                    <a:pt x="290" y="559"/>
                  </a:lnTo>
                  <a:lnTo>
                    <a:pt x="293" y="572"/>
                  </a:lnTo>
                  <a:lnTo>
                    <a:pt x="298" y="583"/>
                  </a:lnTo>
                  <a:lnTo>
                    <a:pt x="306" y="593"/>
                  </a:lnTo>
                  <a:lnTo>
                    <a:pt x="314" y="601"/>
                  </a:lnTo>
                  <a:lnTo>
                    <a:pt x="324" y="606"/>
                  </a:lnTo>
                  <a:lnTo>
                    <a:pt x="335" y="609"/>
                  </a:lnTo>
                  <a:lnTo>
                    <a:pt x="346" y="611"/>
                  </a:lnTo>
                  <a:lnTo>
                    <a:pt x="355" y="609"/>
                  </a:lnTo>
                  <a:lnTo>
                    <a:pt x="363" y="608"/>
                  </a:lnTo>
                  <a:lnTo>
                    <a:pt x="371" y="605"/>
                  </a:lnTo>
                  <a:lnTo>
                    <a:pt x="376" y="601"/>
                  </a:lnTo>
                  <a:lnTo>
                    <a:pt x="384" y="595"/>
                  </a:lnTo>
                  <a:lnTo>
                    <a:pt x="388" y="588"/>
                  </a:lnTo>
                  <a:lnTo>
                    <a:pt x="394" y="580"/>
                  </a:lnTo>
                  <a:lnTo>
                    <a:pt x="397" y="570"/>
                  </a:lnTo>
                  <a:close/>
                  <a:moveTo>
                    <a:pt x="290" y="517"/>
                  </a:moveTo>
                  <a:lnTo>
                    <a:pt x="398" y="517"/>
                  </a:lnTo>
                  <a:lnTo>
                    <a:pt x="397" y="506"/>
                  </a:lnTo>
                  <a:lnTo>
                    <a:pt x="394" y="496"/>
                  </a:lnTo>
                  <a:lnTo>
                    <a:pt x="389" y="487"/>
                  </a:lnTo>
                  <a:lnTo>
                    <a:pt x="385" y="481"/>
                  </a:lnTo>
                  <a:lnTo>
                    <a:pt x="376" y="472"/>
                  </a:lnTo>
                  <a:lnTo>
                    <a:pt x="368" y="467"/>
                  </a:lnTo>
                  <a:lnTo>
                    <a:pt x="356" y="462"/>
                  </a:lnTo>
                  <a:lnTo>
                    <a:pt x="345" y="461"/>
                  </a:lnTo>
                  <a:lnTo>
                    <a:pt x="333" y="462"/>
                  </a:lnTo>
                  <a:lnTo>
                    <a:pt x="323" y="465"/>
                  </a:lnTo>
                  <a:lnTo>
                    <a:pt x="314" y="470"/>
                  </a:lnTo>
                  <a:lnTo>
                    <a:pt x="306" y="477"/>
                  </a:lnTo>
                  <a:lnTo>
                    <a:pt x="300" y="485"/>
                  </a:lnTo>
                  <a:lnTo>
                    <a:pt x="294" y="494"/>
                  </a:lnTo>
                  <a:lnTo>
                    <a:pt x="291" y="506"/>
                  </a:lnTo>
                  <a:lnTo>
                    <a:pt x="290" y="517"/>
                  </a:lnTo>
                  <a:close/>
                  <a:moveTo>
                    <a:pt x="448" y="575"/>
                  </a:moveTo>
                  <a:lnTo>
                    <a:pt x="480" y="570"/>
                  </a:lnTo>
                  <a:lnTo>
                    <a:pt x="483" y="579"/>
                  </a:lnTo>
                  <a:lnTo>
                    <a:pt x="486" y="588"/>
                  </a:lnTo>
                  <a:lnTo>
                    <a:pt x="490" y="593"/>
                  </a:lnTo>
                  <a:lnTo>
                    <a:pt x="496" y="599"/>
                  </a:lnTo>
                  <a:lnTo>
                    <a:pt x="503" y="604"/>
                  </a:lnTo>
                  <a:lnTo>
                    <a:pt x="512" y="608"/>
                  </a:lnTo>
                  <a:lnTo>
                    <a:pt x="521" y="609"/>
                  </a:lnTo>
                  <a:lnTo>
                    <a:pt x="531" y="611"/>
                  </a:lnTo>
                  <a:lnTo>
                    <a:pt x="542" y="609"/>
                  </a:lnTo>
                  <a:lnTo>
                    <a:pt x="551" y="608"/>
                  </a:lnTo>
                  <a:lnTo>
                    <a:pt x="558" y="605"/>
                  </a:lnTo>
                  <a:lnTo>
                    <a:pt x="565" y="601"/>
                  </a:lnTo>
                  <a:lnTo>
                    <a:pt x="570" y="596"/>
                  </a:lnTo>
                  <a:lnTo>
                    <a:pt x="574" y="591"/>
                  </a:lnTo>
                  <a:lnTo>
                    <a:pt x="575" y="585"/>
                  </a:lnTo>
                  <a:lnTo>
                    <a:pt x="575" y="579"/>
                  </a:lnTo>
                  <a:lnTo>
                    <a:pt x="575" y="573"/>
                  </a:lnTo>
                  <a:lnTo>
                    <a:pt x="574" y="569"/>
                  </a:lnTo>
                  <a:lnTo>
                    <a:pt x="571" y="565"/>
                  </a:lnTo>
                  <a:lnTo>
                    <a:pt x="567" y="562"/>
                  </a:lnTo>
                  <a:lnTo>
                    <a:pt x="554" y="557"/>
                  </a:lnTo>
                  <a:lnTo>
                    <a:pt x="532" y="550"/>
                  </a:lnTo>
                  <a:lnTo>
                    <a:pt x="516" y="546"/>
                  </a:lnTo>
                  <a:lnTo>
                    <a:pt x="502" y="542"/>
                  </a:lnTo>
                  <a:lnTo>
                    <a:pt x="490" y="539"/>
                  </a:lnTo>
                  <a:lnTo>
                    <a:pt x="482" y="534"/>
                  </a:lnTo>
                  <a:lnTo>
                    <a:pt x="476" y="532"/>
                  </a:lnTo>
                  <a:lnTo>
                    <a:pt x="470" y="527"/>
                  </a:lnTo>
                  <a:lnTo>
                    <a:pt x="466" y="521"/>
                  </a:lnTo>
                  <a:lnTo>
                    <a:pt x="461" y="517"/>
                  </a:lnTo>
                  <a:lnTo>
                    <a:pt x="459" y="510"/>
                  </a:lnTo>
                  <a:lnTo>
                    <a:pt x="456" y="504"/>
                  </a:lnTo>
                  <a:lnTo>
                    <a:pt x="454" y="497"/>
                  </a:lnTo>
                  <a:lnTo>
                    <a:pt x="454" y="491"/>
                  </a:lnTo>
                  <a:lnTo>
                    <a:pt x="454" y="484"/>
                  </a:lnTo>
                  <a:lnTo>
                    <a:pt x="456" y="478"/>
                  </a:lnTo>
                  <a:lnTo>
                    <a:pt x="457" y="472"/>
                  </a:lnTo>
                  <a:lnTo>
                    <a:pt x="460" y="467"/>
                  </a:lnTo>
                  <a:lnTo>
                    <a:pt x="467" y="457"/>
                  </a:lnTo>
                  <a:lnTo>
                    <a:pt x="476" y="448"/>
                  </a:lnTo>
                  <a:lnTo>
                    <a:pt x="484" y="444"/>
                  </a:lnTo>
                  <a:lnTo>
                    <a:pt x="497" y="438"/>
                  </a:lnTo>
                  <a:lnTo>
                    <a:pt x="510" y="435"/>
                  </a:lnTo>
                  <a:lnTo>
                    <a:pt x="525" y="435"/>
                  </a:lnTo>
                  <a:lnTo>
                    <a:pt x="536" y="435"/>
                  </a:lnTo>
                  <a:lnTo>
                    <a:pt x="546" y="436"/>
                  </a:lnTo>
                  <a:lnTo>
                    <a:pt x="557" y="438"/>
                  </a:lnTo>
                  <a:lnTo>
                    <a:pt x="565" y="441"/>
                  </a:lnTo>
                  <a:lnTo>
                    <a:pt x="574" y="445"/>
                  </a:lnTo>
                  <a:lnTo>
                    <a:pt x="581" y="449"/>
                  </a:lnTo>
                  <a:lnTo>
                    <a:pt x="587" y="454"/>
                  </a:lnTo>
                  <a:lnTo>
                    <a:pt x="591" y="460"/>
                  </a:lnTo>
                  <a:lnTo>
                    <a:pt x="594" y="465"/>
                  </a:lnTo>
                  <a:lnTo>
                    <a:pt x="598" y="472"/>
                  </a:lnTo>
                  <a:lnTo>
                    <a:pt x="600" y="480"/>
                  </a:lnTo>
                  <a:lnTo>
                    <a:pt x="603" y="490"/>
                  </a:lnTo>
                  <a:lnTo>
                    <a:pt x="570" y="494"/>
                  </a:lnTo>
                  <a:lnTo>
                    <a:pt x="568" y="487"/>
                  </a:lnTo>
                  <a:lnTo>
                    <a:pt x="565" y="480"/>
                  </a:lnTo>
                  <a:lnTo>
                    <a:pt x="562" y="475"/>
                  </a:lnTo>
                  <a:lnTo>
                    <a:pt x="557" y="470"/>
                  </a:lnTo>
                  <a:lnTo>
                    <a:pt x="551" y="467"/>
                  </a:lnTo>
                  <a:lnTo>
                    <a:pt x="545" y="464"/>
                  </a:lnTo>
                  <a:lnTo>
                    <a:pt x="536" y="462"/>
                  </a:lnTo>
                  <a:lnTo>
                    <a:pt x="528" y="461"/>
                  </a:lnTo>
                  <a:lnTo>
                    <a:pt x="518" y="462"/>
                  </a:lnTo>
                  <a:lnTo>
                    <a:pt x="509" y="464"/>
                  </a:lnTo>
                  <a:lnTo>
                    <a:pt x="500" y="465"/>
                  </a:lnTo>
                  <a:lnTo>
                    <a:pt x="496" y="470"/>
                  </a:lnTo>
                  <a:lnTo>
                    <a:pt x="492" y="472"/>
                  </a:lnTo>
                  <a:lnTo>
                    <a:pt x="489" y="477"/>
                  </a:lnTo>
                  <a:lnTo>
                    <a:pt x="486" y="481"/>
                  </a:lnTo>
                  <a:lnTo>
                    <a:pt x="486" y="487"/>
                  </a:lnTo>
                  <a:lnTo>
                    <a:pt x="487" y="493"/>
                  </a:lnTo>
                  <a:lnTo>
                    <a:pt x="490" y="498"/>
                  </a:lnTo>
                  <a:lnTo>
                    <a:pt x="495" y="503"/>
                  </a:lnTo>
                  <a:lnTo>
                    <a:pt x="502" y="507"/>
                  </a:lnTo>
                  <a:lnTo>
                    <a:pt x="512" y="510"/>
                  </a:lnTo>
                  <a:lnTo>
                    <a:pt x="531" y="516"/>
                  </a:lnTo>
                  <a:lnTo>
                    <a:pt x="548" y="520"/>
                  </a:lnTo>
                  <a:lnTo>
                    <a:pt x="561" y="524"/>
                  </a:lnTo>
                  <a:lnTo>
                    <a:pt x="572" y="527"/>
                  </a:lnTo>
                  <a:lnTo>
                    <a:pt x="580" y="530"/>
                  </a:lnTo>
                  <a:lnTo>
                    <a:pt x="587" y="534"/>
                  </a:lnTo>
                  <a:lnTo>
                    <a:pt x="593" y="537"/>
                  </a:lnTo>
                  <a:lnTo>
                    <a:pt x="597" y="543"/>
                  </a:lnTo>
                  <a:lnTo>
                    <a:pt x="601" y="547"/>
                  </a:lnTo>
                  <a:lnTo>
                    <a:pt x="606" y="553"/>
                  </a:lnTo>
                  <a:lnTo>
                    <a:pt x="607" y="560"/>
                  </a:lnTo>
                  <a:lnTo>
                    <a:pt x="608" y="568"/>
                  </a:lnTo>
                  <a:lnTo>
                    <a:pt x="610" y="576"/>
                  </a:lnTo>
                  <a:lnTo>
                    <a:pt x="608" y="583"/>
                  </a:lnTo>
                  <a:lnTo>
                    <a:pt x="607" y="592"/>
                  </a:lnTo>
                  <a:lnTo>
                    <a:pt x="604" y="599"/>
                  </a:lnTo>
                  <a:lnTo>
                    <a:pt x="600" y="606"/>
                  </a:lnTo>
                  <a:lnTo>
                    <a:pt x="594" y="614"/>
                  </a:lnTo>
                  <a:lnTo>
                    <a:pt x="588" y="619"/>
                  </a:lnTo>
                  <a:lnTo>
                    <a:pt x="581" y="625"/>
                  </a:lnTo>
                  <a:lnTo>
                    <a:pt x="572" y="629"/>
                  </a:lnTo>
                  <a:lnTo>
                    <a:pt x="562" y="632"/>
                  </a:lnTo>
                  <a:lnTo>
                    <a:pt x="554" y="635"/>
                  </a:lnTo>
                  <a:lnTo>
                    <a:pt x="542" y="637"/>
                  </a:lnTo>
                  <a:lnTo>
                    <a:pt x="531" y="637"/>
                  </a:lnTo>
                  <a:lnTo>
                    <a:pt x="513" y="637"/>
                  </a:lnTo>
                  <a:lnTo>
                    <a:pt x="497" y="634"/>
                  </a:lnTo>
                  <a:lnTo>
                    <a:pt x="484" y="628"/>
                  </a:lnTo>
                  <a:lnTo>
                    <a:pt x="473" y="621"/>
                  </a:lnTo>
                  <a:lnTo>
                    <a:pt x="464" y="612"/>
                  </a:lnTo>
                  <a:lnTo>
                    <a:pt x="457" y="602"/>
                  </a:lnTo>
                  <a:lnTo>
                    <a:pt x="451" y="589"/>
                  </a:lnTo>
                  <a:lnTo>
                    <a:pt x="448" y="575"/>
                  </a:lnTo>
                  <a:close/>
                  <a:moveTo>
                    <a:pt x="637" y="632"/>
                  </a:moveTo>
                  <a:lnTo>
                    <a:pt x="637" y="364"/>
                  </a:lnTo>
                  <a:lnTo>
                    <a:pt x="670" y="364"/>
                  </a:lnTo>
                  <a:lnTo>
                    <a:pt x="670" y="517"/>
                  </a:lnTo>
                  <a:lnTo>
                    <a:pt x="748" y="439"/>
                  </a:lnTo>
                  <a:lnTo>
                    <a:pt x="790" y="439"/>
                  </a:lnTo>
                  <a:lnTo>
                    <a:pt x="717" y="511"/>
                  </a:lnTo>
                  <a:lnTo>
                    <a:pt x="799" y="632"/>
                  </a:lnTo>
                  <a:lnTo>
                    <a:pt x="757" y="632"/>
                  </a:lnTo>
                  <a:lnTo>
                    <a:pt x="694" y="534"/>
                  </a:lnTo>
                  <a:lnTo>
                    <a:pt x="670" y="556"/>
                  </a:lnTo>
                  <a:lnTo>
                    <a:pt x="670" y="632"/>
                  </a:lnTo>
                  <a:lnTo>
                    <a:pt x="637" y="632"/>
                  </a:lnTo>
                  <a:close/>
                  <a:moveTo>
                    <a:pt x="946" y="570"/>
                  </a:moveTo>
                  <a:lnTo>
                    <a:pt x="979" y="575"/>
                  </a:lnTo>
                  <a:lnTo>
                    <a:pt x="975" y="589"/>
                  </a:lnTo>
                  <a:lnTo>
                    <a:pt x="967" y="601"/>
                  </a:lnTo>
                  <a:lnTo>
                    <a:pt x="960" y="612"/>
                  </a:lnTo>
                  <a:lnTo>
                    <a:pt x="950" y="621"/>
                  </a:lnTo>
                  <a:lnTo>
                    <a:pt x="939" y="628"/>
                  </a:lnTo>
                  <a:lnTo>
                    <a:pt x="926" y="632"/>
                  </a:lnTo>
                  <a:lnTo>
                    <a:pt x="910" y="637"/>
                  </a:lnTo>
                  <a:lnTo>
                    <a:pt x="894" y="637"/>
                  </a:lnTo>
                  <a:lnTo>
                    <a:pt x="884" y="637"/>
                  </a:lnTo>
                  <a:lnTo>
                    <a:pt x="874" y="635"/>
                  </a:lnTo>
                  <a:lnTo>
                    <a:pt x="865" y="634"/>
                  </a:lnTo>
                  <a:lnTo>
                    <a:pt x="856" y="631"/>
                  </a:lnTo>
                  <a:lnTo>
                    <a:pt x="848" y="627"/>
                  </a:lnTo>
                  <a:lnTo>
                    <a:pt x="841" y="622"/>
                  </a:lnTo>
                  <a:lnTo>
                    <a:pt x="833" y="616"/>
                  </a:lnTo>
                  <a:lnTo>
                    <a:pt x="828" y="611"/>
                  </a:lnTo>
                  <a:lnTo>
                    <a:pt x="820" y="604"/>
                  </a:lnTo>
                  <a:lnTo>
                    <a:pt x="816" y="596"/>
                  </a:lnTo>
                  <a:lnTo>
                    <a:pt x="812" y="588"/>
                  </a:lnTo>
                  <a:lnTo>
                    <a:pt x="809" y="579"/>
                  </a:lnTo>
                  <a:lnTo>
                    <a:pt x="806" y="570"/>
                  </a:lnTo>
                  <a:lnTo>
                    <a:pt x="803" y="560"/>
                  </a:lnTo>
                  <a:lnTo>
                    <a:pt x="803" y="549"/>
                  </a:lnTo>
                  <a:lnTo>
                    <a:pt x="802" y="537"/>
                  </a:lnTo>
                  <a:lnTo>
                    <a:pt x="803" y="526"/>
                  </a:lnTo>
                  <a:lnTo>
                    <a:pt x="803" y="514"/>
                  </a:lnTo>
                  <a:lnTo>
                    <a:pt x="806" y="504"/>
                  </a:lnTo>
                  <a:lnTo>
                    <a:pt x="809" y="494"/>
                  </a:lnTo>
                  <a:lnTo>
                    <a:pt x="812" y="485"/>
                  </a:lnTo>
                  <a:lnTo>
                    <a:pt x="816" y="477"/>
                  </a:lnTo>
                  <a:lnTo>
                    <a:pt x="822" y="468"/>
                  </a:lnTo>
                  <a:lnTo>
                    <a:pt x="828" y="462"/>
                  </a:lnTo>
                  <a:lnTo>
                    <a:pt x="833" y="455"/>
                  </a:lnTo>
                  <a:lnTo>
                    <a:pt x="841" y="449"/>
                  </a:lnTo>
                  <a:lnTo>
                    <a:pt x="848" y="445"/>
                  </a:lnTo>
                  <a:lnTo>
                    <a:pt x="856" y="441"/>
                  </a:lnTo>
                  <a:lnTo>
                    <a:pt x="865" y="438"/>
                  </a:lnTo>
                  <a:lnTo>
                    <a:pt x="874" y="436"/>
                  </a:lnTo>
                  <a:lnTo>
                    <a:pt x="882" y="435"/>
                  </a:lnTo>
                  <a:lnTo>
                    <a:pt x="892" y="435"/>
                  </a:lnTo>
                  <a:lnTo>
                    <a:pt x="903" y="435"/>
                  </a:lnTo>
                  <a:lnTo>
                    <a:pt x="911" y="436"/>
                  </a:lnTo>
                  <a:lnTo>
                    <a:pt x="920" y="438"/>
                  </a:lnTo>
                  <a:lnTo>
                    <a:pt x="929" y="441"/>
                  </a:lnTo>
                  <a:lnTo>
                    <a:pt x="936" y="445"/>
                  </a:lnTo>
                  <a:lnTo>
                    <a:pt x="943" y="449"/>
                  </a:lnTo>
                  <a:lnTo>
                    <a:pt x="950" y="455"/>
                  </a:lnTo>
                  <a:lnTo>
                    <a:pt x="956" y="461"/>
                  </a:lnTo>
                  <a:lnTo>
                    <a:pt x="962" y="468"/>
                  </a:lnTo>
                  <a:lnTo>
                    <a:pt x="967" y="475"/>
                  </a:lnTo>
                  <a:lnTo>
                    <a:pt x="970" y="484"/>
                  </a:lnTo>
                  <a:lnTo>
                    <a:pt x="975" y="493"/>
                  </a:lnTo>
                  <a:lnTo>
                    <a:pt x="978" y="503"/>
                  </a:lnTo>
                  <a:lnTo>
                    <a:pt x="979" y="513"/>
                  </a:lnTo>
                  <a:lnTo>
                    <a:pt x="980" y="524"/>
                  </a:lnTo>
                  <a:lnTo>
                    <a:pt x="980" y="536"/>
                  </a:lnTo>
                  <a:lnTo>
                    <a:pt x="980" y="539"/>
                  </a:lnTo>
                  <a:lnTo>
                    <a:pt x="980" y="544"/>
                  </a:lnTo>
                  <a:lnTo>
                    <a:pt x="836" y="544"/>
                  </a:lnTo>
                  <a:lnTo>
                    <a:pt x="838" y="559"/>
                  </a:lnTo>
                  <a:lnTo>
                    <a:pt x="841" y="572"/>
                  </a:lnTo>
                  <a:lnTo>
                    <a:pt x="846" y="583"/>
                  </a:lnTo>
                  <a:lnTo>
                    <a:pt x="854" y="593"/>
                  </a:lnTo>
                  <a:lnTo>
                    <a:pt x="862" y="601"/>
                  </a:lnTo>
                  <a:lnTo>
                    <a:pt x="872" y="606"/>
                  </a:lnTo>
                  <a:lnTo>
                    <a:pt x="882" y="609"/>
                  </a:lnTo>
                  <a:lnTo>
                    <a:pt x="894" y="611"/>
                  </a:lnTo>
                  <a:lnTo>
                    <a:pt x="903" y="609"/>
                  </a:lnTo>
                  <a:lnTo>
                    <a:pt x="911" y="608"/>
                  </a:lnTo>
                  <a:lnTo>
                    <a:pt x="918" y="605"/>
                  </a:lnTo>
                  <a:lnTo>
                    <a:pt x="926" y="601"/>
                  </a:lnTo>
                  <a:lnTo>
                    <a:pt x="931" y="595"/>
                  </a:lnTo>
                  <a:lnTo>
                    <a:pt x="937" y="588"/>
                  </a:lnTo>
                  <a:lnTo>
                    <a:pt x="941" y="580"/>
                  </a:lnTo>
                  <a:lnTo>
                    <a:pt x="946" y="570"/>
                  </a:lnTo>
                  <a:close/>
                  <a:moveTo>
                    <a:pt x="838" y="517"/>
                  </a:moveTo>
                  <a:lnTo>
                    <a:pt x="946" y="517"/>
                  </a:lnTo>
                  <a:lnTo>
                    <a:pt x="944" y="506"/>
                  </a:lnTo>
                  <a:lnTo>
                    <a:pt x="941" y="496"/>
                  </a:lnTo>
                  <a:lnTo>
                    <a:pt x="939" y="487"/>
                  </a:lnTo>
                  <a:lnTo>
                    <a:pt x="933" y="481"/>
                  </a:lnTo>
                  <a:lnTo>
                    <a:pt x="926" y="472"/>
                  </a:lnTo>
                  <a:lnTo>
                    <a:pt x="916" y="467"/>
                  </a:lnTo>
                  <a:lnTo>
                    <a:pt x="904" y="462"/>
                  </a:lnTo>
                  <a:lnTo>
                    <a:pt x="892" y="461"/>
                  </a:lnTo>
                  <a:lnTo>
                    <a:pt x="882" y="462"/>
                  </a:lnTo>
                  <a:lnTo>
                    <a:pt x="872" y="465"/>
                  </a:lnTo>
                  <a:lnTo>
                    <a:pt x="862" y="470"/>
                  </a:lnTo>
                  <a:lnTo>
                    <a:pt x="855" y="477"/>
                  </a:lnTo>
                  <a:lnTo>
                    <a:pt x="848" y="485"/>
                  </a:lnTo>
                  <a:lnTo>
                    <a:pt x="842" y="494"/>
                  </a:lnTo>
                  <a:lnTo>
                    <a:pt x="839" y="506"/>
                  </a:lnTo>
                  <a:lnTo>
                    <a:pt x="838" y="517"/>
                  </a:lnTo>
                  <a:close/>
                  <a:moveTo>
                    <a:pt x="865" y="415"/>
                  </a:moveTo>
                  <a:lnTo>
                    <a:pt x="890" y="363"/>
                  </a:lnTo>
                  <a:lnTo>
                    <a:pt x="933" y="363"/>
                  </a:lnTo>
                  <a:lnTo>
                    <a:pt x="892" y="415"/>
                  </a:lnTo>
                  <a:lnTo>
                    <a:pt x="865" y="415"/>
                  </a:lnTo>
                  <a:close/>
                  <a:moveTo>
                    <a:pt x="1104" y="632"/>
                  </a:moveTo>
                  <a:lnTo>
                    <a:pt x="1104" y="439"/>
                  </a:lnTo>
                  <a:lnTo>
                    <a:pt x="1133" y="439"/>
                  </a:lnTo>
                  <a:lnTo>
                    <a:pt x="1133" y="468"/>
                  </a:lnTo>
                  <a:lnTo>
                    <a:pt x="1139" y="460"/>
                  </a:lnTo>
                  <a:lnTo>
                    <a:pt x="1145" y="451"/>
                  </a:lnTo>
                  <a:lnTo>
                    <a:pt x="1149" y="445"/>
                  </a:lnTo>
                  <a:lnTo>
                    <a:pt x="1155" y="441"/>
                  </a:lnTo>
                  <a:lnTo>
                    <a:pt x="1159" y="438"/>
                  </a:lnTo>
                  <a:lnTo>
                    <a:pt x="1165" y="436"/>
                  </a:lnTo>
                  <a:lnTo>
                    <a:pt x="1171" y="435"/>
                  </a:lnTo>
                  <a:lnTo>
                    <a:pt x="1175" y="435"/>
                  </a:lnTo>
                  <a:lnTo>
                    <a:pt x="1184" y="435"/>
                  </a:lnTo>
                  <a:lnTo>
                    <a:pt x="1192" y="438"/>
                  </a:lnTo>
                  <a:lnTo>
                    <a:pt x="1201" y="441"/>
                  </a:lnTo>
                  <a:lnTo>
                    <a:pt x="1210" y="445"/>
                  </a:lnTo>
                  <a:lnTo>
                    <a:pt x="1198" y="475"/>
                  </a:lnTo>
                  <a:lnTo>
                    <a:pt x="1192" y="472"/>
                  </a:lnTo>
                  <a:lnTo>
                    <a:pt x="1185" y="471"/>
                  </a:lnTo>
                  <a:lnTo>
                    <a:pt x="1179" y="470"/>
                  </a:lnTo>
                  <a:lnTo>
                    <a:pt x="1174" y="468"/>
                  </a:lnTo>
                  <a:lnTo>
                    <a:pt x="1169" y="470"/>
                  </a:lnTo>
                  <a:lnTo>
                    <a:pt x="1164" y="471"/>
                  </a:lnTo>
                  <a:lnTo>
                    <a:pt x="1159" y="472"/>
                  </a:lnTo>
                  <a:lnTo>
                    <a:pt x="1155" y="475"/>
                  </a:lnTo>
                  <a:lnTo>
                    <a:pt x="1151" y="478"/>
                  </a:lnTo>
                  <a:lnTo>
                    <a:pt x="1148" y="483"/>
                  </a:lnTo>
                  <a:lnTo>
                    <a:pt x="1145" y="488"/>
                  </a:lnTo>
                  <a:lnTo>
                    <a:pt x="1142" y="493"/>
                  </a:lnTo>
                  <a:lnTo>
                    <a:pt x="1140" y="503"/>
                  </a:lnTo>
                  <a:lnTo>
                    <a:pt x="1138" y="511"/>
                  </a:lnTo>
                  <a:lnTo>
                    <a:pt x="1138" y="521"/>
                  </a:lnTo>
                  <a:lnTo>
                    <a:pt x="1138" y="532"/>
                  </a:lnTo>
                  <a:lnTo>
                    <a:pt x="1138" y="632"/>
                  </a:lnTo>
                  <a:lnTo>
                    <a:pt x="1104" y="632"/>
                  </a:lnTo>
                  <a:close/>
                  <a:moveTo>
                    <a:pt x="1349" y="570"/>
                  </a:moveTo>
                  <a:lnTo>
                    <a:pt x="1384" y="575"/>
                  </a:lnTo>
                  <a:lnTo>
                    <a:pt x="1380" y="589"/>
                  </a:lnTo>
                  <a:lnTo>
                    <a:pt x="1373" y="601"/>
                  </a:lnTo>
                  <a:lnTo>
                    <a:pt x="1364" y="612"/>
                  </a:lnTo>
                  <a:lnTo>
                    <a:pt x="1354" y="621"/>
                  </a:lnTo>
                  <a:lnTo>
                    <a:pt x="1342" y="628"/>
                  </a:lnTo>
                  <a:lnTo>
                    <a:pt x="1329" y="632"/>
                  </a:lnTo>
                  <a:lnTo>
                    <a:pt x="1315" y="637"/>
                  </a:lnTo>
                  <a:lnTo>
                    <a:pt x="1299" y="637"/>
                  </a:lnTo>
                  <a:lnTo>
                    <a:pt x="1289" y="637"/>
                  </a:lnTo>
                  <a:lnTo>
                    <a:pt x="1279" y="635"/>
                  </a:lnTo>
                  <a:lnTo>
                    <a:pt x="1270" y="634"/>
                  </a:lnTo>
                  <a:lnTo>
                    <a:pt x="1262" y="631"/>
                  </a:lnTo>
                  <a:lnTo>
                    <a:pt x="1253" y="627"/>
                  </a:lnTo>
                  <a:lnTo>
                    <a:pt x="1246" y="622"/>
                  </a:lnTo>
                  <a:lnTo>
                    <a:pt x="1238" y="616"/>
                  </a:lnTo>
                  <a:lnTo>
                    <a:pt x="1231" y="611"/>
                  </a:lnTo>
                  <a:lnTo>
                    <a:pt x="1226" y="604"/>
                  </a:lnTo>
                  <a:lnTo>
                    <a:pt x="1221" y="596"/>
                  </a:lnTo>
                  <a:lnTo>
                    <a:pt x="1217" y="588"/>
                  </a:lnTo>
                  <a:lnTo>
                    <a:pt x="1213" y="579"/>
                  </a:lnTo>
                  <a:lnTo>
                    <a:pt x="1210" y="570"/>
                  </a:lnTo>
                  <a:lnTo>
                    <a:pt x="1208" y="560"/>
                  </a:lnTo>
                  <a:lnTo>
                    <a:pt x="1207" y="549"/>
                  </a:lnTo>
                  <a:lnTo>
                    <a:pt x="1207" y="537"/>
                  </a:lnTo>
                  <a:lnTo>
                    <a:pt x="1207" y="526"/>
                  </a:lnTo>
                  <a:lnTo>
                    <a:pt x="1208" y="514"/>
                  </a:lnTo>
                  <a:lnTo>
                    <a:pt x="1210" y="504"/>
                  </a:lnTo>
                  <a:lnTo>
                    <a:pt x="1213" y="494"/>
                  </a:lnTo>
                  <a:lnTo>
                    <a:pt x="1217" y="485"/>
                  </a:lnTo>
                  <a:lnTo>
                    <a:pt x="1221" y="477"/>
                  </a:lnTo>
                  <a:lnTo>
                    <a:pt x="1226" y="468"/>
                  </a:lnTo>
                  <a:lnTo>
                    <a:pt x="1231" y="462"/>
                  </a:lnTo>
                  <a:lnTo>
                    <a:pt x="1238" y="455"/>
                  </a:lnTo>
                  <a:lnTo>
                    <a:pt x="1246" y="449"/>
                  </a:lnTo>
                  <a:lnTo>
                    <a:pt x="1253" y="445"/>
                  </a:lnTo>
                  <a:lnTo>
                    <a:pt x="1260" y="441"/>
                  </a:lnTo>
                  <a:lnTo>
                    <a:pt x="1269" y="438"/>
                  </a:lnTo>
                  <a:lnTo>
                    <a:pt x="1277" y="436"/>
                  </a:lnTo>
                  <a:lnTo>
                    <a:pt x="1287" y="435"/>
                  </a:lnTo>
                  <a:lnTo>
                    <a:pt x="1298" y="435"/>
                  </a:lnTo>
                  <a:lnTo>
                    <a:pt x="1306" y="435"/>
                  </a:lnTo>
                  <a:lnTo>
                    <a:pt x="1316" y="436"/>
                  </a:lnTo>
                  <a:lnTo>
                    <a:pt x="1325" y="438"/>
                  </a:lnTo>
                  <a:lnTo>
                    <a:pt x="1332" y="441"/>
                  </a:lnTo>
                  <a:lnTo>
                    <a:pt x="1341" y="445"/>
                  </a:lnTo>
                  <a:lnTo>
                    <a:pt x="1348" y="449"/>
                  </a:lnTo>
                  <a:lnTo>
                    <a:pt x="1354" y="455"/>
                  </a:lnTo>
                  <a:lnTo>
                    <a:pt x="1361" y="461"/>
                  </a:lnTo>
                  <a:lnTo>
                    <a:pt x="1367" y="468"/>
                  </a:lnTo>
                  <a:lnTo>
                    <a:pt x="1371" y="475"/>
                  </a:lnTo>
                  <a:lnTo>
                    <a:pt x="1375" y="484"/>
                  </a:lnTo>
                  <a:lnTo>
                    <a:pt x="1380" y="493"/>
                  </a:lnTo>
                  <a:lnTo>
                    <a:pt x="1381" y="503"/>
                  </a:lnTo>
                  <a:lnTo>
                    <a:pt x="1384" y="513"/>
                  </a:lnTo>
                  <a:lnTo>
                    <a:pt x="1386" y="524"/>
                  </a:lnTo>
                  <a:lnTo>
                    <a:pt x="1386" y="536"/>
                  </a:lnTo>
                  <a:lnTo>
                    <a:pt x="1386" y="539"/>
                  </a:lnTo>
                  <a:lnTo>
                    <a:pt x="1386" y="544"/>
                  </a:lnTo>
                  <a:lnTo>
                    <a:pt x="1240" y="544"/>
                  </a:lnTo>
                  <a:lnTo>
                    <a:pt x="1243" y="559"/>
                  </a:lnTo>
                  <a:lnTo>
                    <a:pt x="1246" y="572"/>
                  </a:lnTo>
                  <a:lnTo>
                    <a:pt x="1251" y="583"/>
                  </a:lnTo>
                  <a:lnTo>
                    <a:pt x="1259" y="593"/>
                  </a:lnTo>
                  <a:lnTo>
                    <a:pt x="1267" y="601"/>
                  </a:lnTo>
                  <a:lnTo>
                    <a:pt x="1277" y="606"/>
                  </a:lnTo>
                  <a:lnTo>
                    <a:pt x="1287" y="609"/>
                  </a:lnTo>
                  <a:lnTo>
                    <a:pt x="1299" y="611"/>
                  </a:lnTo>
                  <a:lnTo>
                    <a:pt x="1308" y="609"/>
                  </a:lnTo>
                  <a:lnTo>
                    <a:pt x="1316" y="608"/>
                  </a:lnTo>
                  <a:lnTo>
                    <a:pt x="1324" y="605"/>
                  </a:lnTo>
                  <a:lnTo>
                    <a:pt x="1329" y="601"/>
                  </a:lnTo>
                  <a:lnTo>
                    <a:pt x="1337" y="595"/>
                  </a:lnTo>
                  <a:lnTo>
                    <a:pt x="1341" y="588"/>
                  </a:lnTo>
                  <a:lnTo>
                    <a:pt x="1347" y="580"/>
                  </a:lnTo>
                  <a:lnTo>
                    <a:pt x="1349" y="570"/>
                  </a:lnTo>
                  <a:close/>
                  <a:moveTo>
                    <a:pt x="1243" y="517"/>
                  </a:moveTo>
                  <a:lnTo>
                    <a:pt x="1351" y="517"/>
                  </a:lnTo>
                  <a:lnTo>
                    <a:pt x="1349" y="506"/>
                  </a:lnTo>
                  <a:lnTo>
                    <a:pt x="1347" y="496"/>
                  </a:lnTo>
                  <a:lnTo>
                    <a:pt x="1342" y="487"/>
                  </a:lnTo>
                  <a:lnTo>
                    <a:pt x="1338" y="481"/>
                  </a:lnTo>
                  <a:lnTo>
                    <a:pt x="1329" y="472"/>
                  </a:lnTo>
                  <a:lnTo>
                    <a:pt x="1321" y="467"/>
                  </a:lnTo>
                  <a:lnTo>
                    <a:pt x="1309" y="462"/>
                  </a:lnTo>
                  <a:lnTo>
                    <a:pt x="1298" y="461"/>
                  </a:lnTo>
                  <a:lnTo>
                    <a:pt x="1286" y="462"/>
                  </a:lnTo>
                  <a:lnTo>
                    <a:pt x="1276" y="465"/>
                  </a:lnTo>
                  <a:lnTo>
                    <a:pt x="1267" y="470"/>
                  </a:lnTo>
                  <a:lnTo>
                    <a:pt x="1259" y="477"/>
                  </a:lnTo>
                  <a:lnTo>
                    <a:pt x="1253" y="485"/>
                  </a:lnTo>
                  <a:lnTo>
                    <a:pt x="1247" y="494"/>
                  </a:lnTo>
                  <a:lnTo>
                    <a:pt x="1244" y="506"/>
                  </a:lnTo>
                  <a:lnTo>
                    <a:pt x="1243" y="517"/>
                  </a:lnTo>
                  <a:close/>
                  <a:moveTo>
                    <a:pt x="1414" y="707"/>
                  </a:moveTo>
                  <a:lnTo>
                    <a:pt x="1414" y="439"/>
                  </a:lnTo>
                  <a:lnTo>
                    <a:pt x="1445" y="439"/>
                  </a:lnTo>
                  <a:lnTo>
                    <a:pt x="1445" y="464"/>
                  </a:lnTo>
                  <a:lnTo>
                    <a:pt x="1450" y="458"/>
                  </a:lnTo>
                  <a:lnTo>
                    <a:pt x="1456" y="451"/>
                  </a:lnTo>
                  <a:lnTo>
                    <a:pt x="1462" y="447"/>
                  </a:lnTo>
                  <a:lnTo>
                    <a:pt x="1468" y="442"/>
                  </a:lnTo>
                  <a:lnTo>
                    <a:pt x="1475" y="439"/>
                  </a:lnTo>
                  <a:lnTo>
                    <a:pt x="1484" y="436"/>
                  </a:lnTo>
                  <a:lnTo>
                    <a:pt x="1491" y="435"/>
                  </a:lnTo>
                  <a:lnTo>
                    <a:pt x="1501" y="435"/>
                  </a:lnTo>
                  <a:lnTo>
                    <a:pt x="1512" y="435"/>
                  </a:lnTo>
                  <a:lnTo>
                    <a:pt x="1524" y="438"/>
                  </a:lnTo>
                  <a:lnTo>
                    <a:pt x="1534" y="442"/>
                  </a:lnTo>
                  <a:lnTo>
                    <a:pt x="1544" y="448"/>
                  </a:lnTo>
                  <a:lnTo>
                    <a:pt x="1553" y="455"/>
                  </a:lnTo>
                  <a:lnTo>
                    <a:pt x="1561" y="462"/>
                  </a:lnTo>
                  <a:lnTo>
                    <a:pt x="1567" y="472"/>
                  </a:lnTo>
                  <a:lnTo>
                    <a:pt x="1573" y="484"/>
                  </a:lnTo>
                  <a:lnTo>
                    <a:pt x="1577" y="496"/>
                  </a:lnTo>
                  <a:lnTo>
                    <a:pt x="1580" y="508"/>
                  </a:lnTo>
                  <a:lnTo>
                    <a:pt x="1582" y="521"/>
                  </a:lnTo>
                  <a:lnTo>
                    <a:pt x="1583" y="534"/>
                  </a:lnTo>
                  <a:lnTo>
                    <a:pt x="1582" y="549"/>
                  </a:lnTo>
                  <a:lnTo>
                    <a:pt x="1580" y="563"/>
                  </a:lnTo>
                  <a:lnTo>
                    <a:pt x="1577" y="576"/>
                  </a:lnTo>
                  <a:lnTo>
                    <a:pt x="1572" y="588"/>
                  </a:lnTo>
                  <a:lnTo>
                    <a:pt x="1566" y="599"/>
                  </a:lnTo>
                  <a:lnTo>
                    <a:pt x="1559" y="609"/>
                  </a:lnTo>
                  <a:lnTo>
                    <a:pt x="1551" y="618"/>
                  </a:lnTo>
                  <a:lnTo>
                    <a:pt x="1541" y="624"/>
                  </a:lnTo>
                  <a:lnTo>
                    <a:pt x="1531" y="629"/>
                  </a:lnTo>
                  <a:lnTo>
                    <a:pt x="1520" y="634"/>
                  </a:lnTo>
                  <a:lnTo>
                    <a:pt x="1510" y="637"/>
                  </a:lnTo>
                  <a:lnTo>
                    <a:pt x="1498" y="637"/>
                  </a:lnTo>
                  <a:lnTo>
                    <a:pt x="1491" y="637"/>
                  </a:lnTo>
                  <a:lnTo>
                    <a:pt x="1482" y="635"/>
                  </a:lnTo>
                  <a:lnTo>
                    <a:pt x="1475" y="634"/>
                  </a:lnTo>
                  <a:lnTo>
                    <a:pt x="1469" y="629"/>
                  </a:lnTo>
                  <a:lnTo>
                    <a:pt x="1462" y="627"/>
                  </a:lnTo>
                  <a:lnTo>
                    <a:pt x="1456" y="622"/>
                  </a:lnTo>
                  <a:lnTo>
                    <a:pt x="1452" y="618"/>
                  </a:lnTo>
                  <a:lnTo>
                    <a:pt x="1448" y="612"/>
                  </a:lnTo>
                  <a:lnTo>
                    <a:pt x="1448" y="707"/>
                  </a:lnTo>
                  <a:lnTo>
                    <a:pt x="1414" y="707"/>
                  </a:lnTo>
                  <a:close/>
                  <a:moveTo>
                    <a:pt x="1445" y="537"/>
                  </a:moveTo>
                  <a:lnTo>
                    <a:pt x="1445" y="555"/>
                  </a:lnTo>
                  <a:lnTo>
                    <a:pt x="1448" y="569"/>
                  </a:lnTo>
                  <a:lnTo>
                    <a:pt x="1453" y="582"/>
                  </a:lnTo>
                  <a:lnTo>
                    <a:pt x="1459" y="592"/>
                  </a:lnTo>
                  <a:lnTo>
                    <a:pt x="1468" y="601"/>
                  </a:lnTo>
                  <a:lnTo>
                    <a:pt x="1476" y="605"/>
                  </a:lnTo>
                  <a:lnTo>
                    <a:pt x="1486" y="609"/>
                  </a:lnTo>
                  <a:lnTo>
                    <a:pt x="1497" y="611"/>
                  </a:lnTo>
                  <a:lnTo>
                    <a:pt x="1507" y="609"/>
                  </a:lnTo>
                  <a:lnTo>
                    <a:pt x="1517" y="605"/>
                  </a:lnTo>
                  <a:lnTo>
                    <a:pt x="1525" y="599"/>
                  </a:lnTo>
                  <a:lnTo>
                    <a:pt x="1534" y="592"/>
                  </a:lnTo>
                  <a:lnTo>
                    <a:pt x="1540" y="580"/>
                  </a:lnTo>
                  <a:lnTo>
                    <a:pt x="1546" y="568"/>
                  </a:lnTo>
                  <a:lnTo>
                    <a:pt x="1548" y="553"/>
                  </a:lnTo>
                  <a:lnTo>
                    <a:pt x="1548" y="534"/>
                  </a:lnTo>
                  <a:lnTo>
                    <a:pt x="1548" y="517"/>
                  </a:lnTo>
                  <a:lnTo>
                    <a:pt x="1546" y="501"/>
                  </a:lnTo>
                  <a:lnTo>
                    <a:pt x="1541" y="490"/>
                  </a:lnTo>
                  <a:lnTo>
                    <a:pt x="1534" y="478"/>
                  </a:lnTo>
                  <a:lnTo>
                    <a:pt x="1525" y="471"/>
                  </a:lnTo>
                  <a:lnTo>
                    <a:pt x="1517" y="465"/>
                  </a:lnTo>
                  <a:lnTo>
                    <a:pt x="1508" y="461"/>
                  </a:lnTo>
                  <a:lnTo>
                    <a:pt x="1498" y="461"/>
                  </a:lnTo>
                  <a:lnTo>
                    <a:pt x="1488" y="462"/>
                  </a:lnTo>
                  <a:lnTo>
                    <a:pt x="1478" y="465"/>
                  </a:lnTo>
                  <a:lnTo>
                    <a:pt x="1469" y="471"/>
                  </a:lnTo>
                  <a:lnTo>
                    <a:pt x="1460" y="480"/>
                  </a:lnTo>
                  <a:lnTo>
                    <a:pt x="1453" y="491"/>
                  </a:lnTo>
                  <a:lnTo>
                    <a:pt x="1449" y="504"/>
                  </a:lnTo>
                  <a:lnTo>
                    <a:pt x="1445" y="520"/>
                  </a:lnTo>
                  <a:lnTo>
                    <a:pt x="1445" y="537"/>
                  </a:lnTo>
                  <a:close/>
                  <a:moveTo>
                    <a:pt x="1739" y="632"/>
                  </a:moveTo>
                  <a:lnTo>
                    <a:pt x="1739" y="604"/>
                  </a:lnTo>
                  <a:lnTo>
                    <a:pt x="1732" y="612"/>
                  </a:lnTo>
                  <a:lnTo>
                    <a:pt x="1726" y="618"/>
                  </a:lnTo>
                  <a:lnTo>
                    <a:pt x="1719" y="624"/>
                  </a:lnTo>
                  <a:lnTo>
                    <a:pt x="1711" y="629"/>
                  </a:lnTo>
                  <a:lnTo>
                    <a:pt x="1704" y="632"/>
                  </a:lnTo>
                  <a:lnTo>
                    <a:pt x="1695" y="635"/>
                  </a:lnTo>
                  <a:lnTo>
                    <a:pt x="1685" y="637"/>
                  </a:lnTo>
                  <a:lnTo>
                    <a:pt x="1677" y="637"/>
                  </a:lnTo>
                  <a:lnTo>
                    <a:pt x="1668" y="637"/>
                  </a:lnTo>
                  <a:lnTo>
                    <a:pt x="1659" y="635"/>
                  </a:lnTo>
                  <a:lnTo>
                    <a:pt x="1652" y="634"/>
                  </a:lnTo>
                  <a:lnTo>
                    <a:pt x="1645" y="631"/>
                  </a:lnTo>
                  <a:lnTo>
                    <a:pt x="1638" y="627"/>
                  </a:lnTo>
                  <a:lnTo>
                    <a:pt x="1632" y="624"/>
                  </a:lnTo>
                  <a:lnTo>
                    <a:pt x="1626" y="619"/>
                  </a:lnTo>
                  <a:lnTo>
                    <a:pt x="1622" y="614"/>
                  </a:lnTo>
                  <a:lnTo>
                    <a:pt x="1616" y="604"/>
                  </a:lnTo>
                  <a:lnTo>
                    <a:pt x="1612" y="589"/>
                  </a:lnTo>
                  <a:lnTo>
                    <a:pt x="1610" y="578"/>
                  </a:lnTo>
                  <a:lnTo>
                    <a:pt x="1610" y="559"/>
                  </a:lnTo>
                  <a:lnTo>
                    <a:pt x="1610" y="439"/>
                  </a:lnTo>
                  <a:lnTo>
                    <a:pt x="1644" y="439"/>
                  </a:lnTo>
                  <a:lnTo>
                    <a:pt x="1644" y="546"/>
                  </a:lnTo>
                  <a:lnTo>
                    <a:pt x="1644" y="568"/>
                  </a:lnTo>
                  <a:lnTo>
                    <a:pt x="1645" y="580"/>
                  </a:lnTo>
                  <a:lnTo>
                    <a:pt x="1648" y="588"/>
                  </a:lnTo>
                  <a:lnTo>
                    <a:pt x="1651" y="592"/>
                  </a:lnTo>
                  <a:lnTo>
                    <a:pt x="1654" y="598"/>
                  </a:lnTo>
                  <a:lnTo>
                    <a:pt x="1658" y="601"/>
                  </a:lnTo>
                  <a:lnTo>
                    <a:pt x="1664" y="605"/>
                  </a:lnTo>
                  <a:lnTo>
                    <a:pt x="1670" y="606"/>
                  </a:lnTo>
                  <a:lnTo>
                    <a:pt x="1677" y="608"/>
                  </a:lnTo>
                  <a:lnTo>
                    <a:pt x="1684" y="609"/>
                  </a:lnTo>
                  <a:lnTo>
                    <a:pt x="1691" y="608"/>
                  </a:lnTo>
                  <a:lnTo>
                    <a:pt x="1697" y="606"/>
                  </a:lnTo>
                  <a:lnTo>
                    <a:pt x="1704" y="605"/>
                  </a:lnTo>
                  <a:lnTo>
                    <a:pt x="1711" y="601"/>
                  </a:lnTo>
                  <a:lnTo>
                    <a:pt x="1717" y="596"/>
                  </a:lnTo>
                  <a:lnTo>
                    <a:pt x="1721" y="592"/>
                  </a:lnTo>
                  <a:lnTo>
                    <a:pt x="1726" y="586"/>
                  </a:lnTo>
                  <a:lnTo>
                    <a:pt x="1729" y="580"/>
                  </a:lnTo>
                  <a:lnTo>
                    <a:pt x="1732" y="573"/>
                  </a:lnTo>
                  <a:lnTo>
                    <a:pt x="1733" y="565"/>
                  </a:lnTo>
                  <a:lnTo>
                    <a:pt x="1734" y="555"/>
                  </a:lnTo>
                  <a:lnTo>
                    <a:pt x="1734" y="543"/>
                  </a:lnTo>
                  <a:lnTo>
                    <a:pt x="1734" y="439"/>
                  </a:lnTo>
                  <a:lnTo>
                    <a:pt x="1768" y="439"/>
                  </a:lnTo>
                  <a:lnTo>
                    <a:pt x="1768" y="632"/>
                  </a:lnTo>
                  <a:lnTo>
                    <a:pt x="1739" y="6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6B9A34F7-D45C-4CAD-908A-24CE60787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5125" y="844550"/>
              <a:ext cx="357188" cy="184150"/>
            </a:xfrm>
            <a:custGeom>
              <a:avLst/>
              <a:gdLst>
                <a:gd name="T0" fmla="*/ 0 w 675"/>
                <a:gd name="T1" fmla="*/ 0 h 348"/>
                <a:gd name="T2" fmla="*/ 37 w 675"/>
                <a:gd name="T3" fmla="*/ 91 h 348"/>
                <a:gd name="T4" fmla="*/ 56 w 675"/>
                <a:gd name="T5" fmla="*/ 77 h 348"/>
                <a:gd name="T6" fmla="*/ 78 w 675"/>
                <a:gd name="T7" fmla="*/ 71 h 348"/>
                <a:gd name="T8" fmla="*/ 104 w 675"/>
                <a:gd name="T9" fmla="*/ 72 h 348"/>
                <a:gd name="T10" fmla="*/ 127 w 675"/>
                <a:gd name="T11" fmla="*/ 83 h 348"/>
                <a:gd name="T12" fmla="*/ 146 w 675"/>
                <a:gd name="T13" fmla="*/ 98 h 348"/>
                <a:gd name="T14" fmla="*/ 159 w 675"/>
                <a:gd name="T15" fmla="*/ 121 h 348"/>
                <a:gd name="T16" fmla="*/ 167 w 675"/>
                <a:gd name="T17" fmla="*/ 149 h 348"/>
                <a:gd name="T18" fmla="*/ 167 w 675"/>
                <a:gd name="T19" fmla="*/ 180 h 348"/>
                <a:gd name="T20" fmla="*/ 161 w 675"/>
                <a:gd name="T21" fmla="*/ 214 h 348"/>
                <a:gd name="T22" fmla="*/ 150 w 675"/>
                <a:gd name="T23" fmla="*/ 238 h 348"/>
                <a:gd name="T24" fmla="*/ 131 w 675"/>
                <a:gd name="T25" fmla="*/ 258 h 348"/>
                <a:gd name="T26" fmla="*/ 108 w 675"/>
                <a:gd name="T27" fmla="*/ 270 h 348"/>
                <a:gd name="T28" fmla="*/ 84 w 675"/>
                <a:gd name="T29" fmla="*/ 273 h 348"/>
                <a:gd name="T30" fmla="*/ 60 w 675"/>
                <a:gd name="T31" fmla="*/ 268 h 348"/>
                <a:gd name="T32" fmla="*/ 40 w 675"/>
                <a:gd name="T33" fmla="*/ 257 h 348"/>
                <a:gd name="T34" fmla="*/ 30 w 675"/>
                <a:gd name="T35" fmla="*/ 268 h 348"/>
                <a:gd name="T36" fmla="*/ 32 w 675"/>
                <a:gd name="T37" fmla="*/ 201 h 348"/>
                <a:gd name="T38" fmla="*/ 43 w 675"/>
                <a:gd name="T39" fmla="*/ 227 h 348"/>
                <a:gd name="T40" fmla="*/ 58 w 675"/>
                <a:gd name="T41" fmla="*/ 240 h 348"/>
                <a:gd name="T42" fmla="*/ 75 w 675"/>
                <a:gd name="T43" fmla="*/ 245 h 348"/>
                <a:gd name="T44" fmla="*/ 101 w 675"/>
                <a:gd name="T45" fmla="*/ 241 h 348"/>
                <a:gd name="T46" fmla="*/ 125 w 675"/>
                <a:gd name="T47" fmla="*/ 216 h 348"/>
                <a:gd name="T48" fmla="*/ 134 w 675"/>
                <a:gd name="T49" fmla="*/ 172 h 348"/>
                <a:gd name="T50" fmla="*/ 125 w 675"/>
                <a:gd name="T51" fmla="*/ 126 h 348"/>
                <a:gd name="T52" fmla="*/ 102 w 675"/>
                <a:gd name="T53" fmla="*/ 103 h 348"/>
                <a:gd name="T54" fmla="*/ 72 w 675"/>
                <a:gd name="T55" fmla="*/ 98 h 348"/>
                <a:gd name="T56" fmla="*/ 46 w 675"/>
                <a:gd name="T57" fmla="*/ 116 h 348"/>
                <a:gd name="T58" fmla="*/ 30 w 675"/>
                <a:gd name="T59" fmla="*/ 153 h 348"/>
                <a:gd name="T60" fmla="*/ 196 w 675"/>
                <a:gd name="T61" fmla="*/ 0 h 348"/>
                <a:gd name="T62" fmla="*/ 196 w 675"/>
                <a:gd name="T63" fmla="*/ 268 h 348"/>
                <a:gd name="T64" fmla="*/ 301 w 675"/>
                <a:gd name="T65" fmla="*/ 0 h 348"/>
                <a:gd name="T66" fmla="*/ 268 w 675"/>
                <a:gd name="T67" fmla="*/ 268 h 348"/>
                <a:gd name="T68" fmla="*/ 301 w 675"/>
                <a:gd name="T69" fmla="*/ 268 h 348"/>
                <a:gd name="T70" fmla="*/ 340 w 675"/>
                <a:gd name="T71" fmla="*/ 0 h 348"/>
                <a:gd name="T72" fmla="*/ 451 w 675"/>
                <a:gd name="T73" fmla="*/ 75 h 348"/>
                <a:gd name="T74" fmla="*/ 502 w 675"/>
                <a:gd name="T75" fmla="*/ 268 h 348"/>
                <a:gd name="T76" fmla="*/ 373 w 675"/>
                <a:gd name="T77" fmla="*/ 192 h 348"/>
                <a:gd name="T78" fmla="*/ 515 w 675"/>
                <a:gd name="T79" fmla="*/ 343 h 348"/>
                <a:gd name="T80" fmla="*/ 529 w 675"/>
                <a:gd name="T81" fmla="*/ 316 h 348"/>
                <a:gd name="T82" fmla="*/ 554 w 675"/>
                <a:gd name="T83" fmla="*/ 309 h 348"/>
                <a:gd name="T84" fmla="*/ 568 w 675"/>
                <a:gd name="T85" fmla="*/ 277 h 348"/>
                <a:gd name="T86" fmla="*/ 497 w 675"/>
                <a:gd name="T87" fmla="*/ 75 h 348"/>
                <a:gd name="T88" fmla="*/ 577 w 675"/>
                <a:gd name="T89" fmla="*/ 198 h 348"/>
                <a:gd name="T90" fmla="*/ 587 w 675"/>
                <a:gd name="T91" fmla="*/ 232 h 348"/>
                <a:gd name="T92" fmla="*/ 597 w 675"/>
                <a:gd name="T93" fmla="*/ 199 h 348"/>
                <a:gd name="T94" fmla="*/ 675 w 675"/>
                <a:gd name="T95" fmla="*/ 75 h 348"/>
                <a:gd name="T96" fmla="*/ 591 w 675"/>
                <a:gd name="T97" fmla="*/ 299 h 348"/>
                <a:gd name="T98" fmla="*/ 578 w 675"/>
                <a:gd name="T99" fmla="*/ 323 h 348"/>
                <a:gd name="T100" fmla="*/ 562 w 675"/>
                <a:gd name="T101" fmla="*/ 340 h 348"/>
                <a:gd name="T102" fmla="*/ 543 w 675"/>
                <a:gd name="T103" fmla="*/ 348 h 348"/>
                <a:gd name="T104" fmla="*/ 515 w 675"/>
                <a:gd name="T105" fmla="*/ 34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5" h="348">
                  <a:moveTo>
                    <a:pt x="30" y="268"/>
                  </a:moveTo>
                  <a:lnTo>
                    <a:pt x="0" y="26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97"/>
                  </a:lnTo>
                  <a:lnTo>
                    <a:pt x="37" y="91"/>
                  </a:lnTo>
                  <a:lnTo>
                    <a:pt x="43" y="85"/>
                  </a:lnTo>
                  <a:lnTo>
                    <a:pt x="50" y="81"/>
                  </a:lnTo>
                  <a:lnTo>
                    <a:pt x="56" y="77"/>
                  </a:lnTo>
                  <a:lnTo>
                    <a:pt x="63" y="74"/>
                  </a:lnTo>
                  <a:lnTo>
                    <a:pt x="71" y="72"/>
                  </a:lnTo>
                  <a:lnTo>
                    <a:pt x="78" y="71"/>
                  </a:lnTo>
                  <a:lnTo>
                    <a:pt x="86" y="71"/>
                  </a:lnTo>
                  <a:lnTo>
                    <a:pt x="95" y="71"/>
                  </a:lnTo>
                  <a:lnTo>
                    <a:pt x="104" y="72"/>
                  </a:lnTo>
                  <a:lnTo>
                    <a:pt x="111" y="75"/>
                  </a:lnTo>
                  <a:lnTo>
                    <a:pt x="120" y="78"/>
                  </a:lnTo>
                  <a:lnTo>
                    <a:pt x="127" y="83"/>
                  </a:lnTo>
                  <a:lnTo>
                    <a:pt x="134" y="87"/>
                  </a:lnTo>
                  <a:lnTo>
                    <a:pt x="140" y="93"/>
                  </a:lnTo>
                  <a:lnTo>
                    <a:pt x="146" y="98"/>
                  </a:lnTo>
                  <a:lnTo>
                    <a:pt x="151" y="106"/>
                  </a:lnTo>
                  <a:lnTo>
                    <a:pt x="156" y="113"/>
                  </a:lnTo>
                  <a:lnTo>
                    <a:pt x="159" y="121"/>
                  </a:lnTo>
                  <a:lnTo>
                    <a:pt x="163" y="130"/>
                  </a:lnTo>
                  <a:lnTo>
                    <a:pt x="164" y="139"/>
                  </a:lnTo>
                  <a:lnTo>
                    <a:pt x="167" y="149"/>
                  </a:lnTo>
                  <a:lnTo>
                    <a:pt x="167" y="159"/>
                  </a:lnTo>
                  <a:lnTo>
                    <a:pt x="169" y="169"/>
                  </a:lnTo>
                  <a:lnTo>
                    <a:pt x="167" y="180"/>
                  </a:lnTo>
                  <a:lnTo>
                    <a:pt x="167" y="192"/>
                  </a:lnTo>
                  <a:lnTo>
                    <a:pt x="164" y="204"/>
                  </a:lnTo>
                  <a:lnTo>
                    <a:pt x="161" y="214"/>
                  </a:lnTo>
                  <a:lnTo>
                    <a:pt x="159" y="222"/>
                  </a:lnTo>
                  <a:lnTo>
                    <a:pt x="154" y="231"/>
                  </a:lnTo>
                  <a:lnTo>
                    <a:pt x="150" y="238"/>
                  </a:lnTo>
                  <a:lnTo>
                    <a:pt x="144" y="245"/>
                  </a:lnTo>
                  <a:lnTo>
                    <a:pt x="137" y="252"/>
                  </a:lnTo>
                  <a:lnTo>
                    <a:pt x="131" y="258"/>
                  </a:lnTo>
                  <a:lnTo>
                    <a:pt x="124" y="263"/>
                  </a:lnTo>
                  <a:lnTo>
                    <a:pt x="117" y="267"/>
                  </a:lnTo>
                  <a:lnTo>
                    <a:pt x="108" y="270"/>
                  </a:lnTo>
                  <a:lnTo>
                    <a:pt x="101" y="271"/>
                  </a:lnTo>
                  <a:lnTo>
                    <a:pt x="92" y="273"/>
                  </a:lnTo>
                  <a:lnTo>
                    <a:pt x="84" y="273"/>
                  </a:lnTo>
                  <a:lnTo>
                    <a:pt x="76" y="273"/>
                  </a:lnTo>
                  <a:lnTo>
                    <a:pt x="68" y="271"/>
                  </a:lnTo>
                  <a:lnTo>
                    <a:pt x="60" y="268"/>
                  </a:lnTo>
                  <a:lnTo>
                    <a:pt x="53" y="265"/>
                  </a:lnTo>
                  <a:lnTo>
                    <a:pt x="48" y="263"/>
                  </a:lnTo>
                  <a:lnTo>
                    <a:pt x="40" y="257"/>
                  </a:lnTo>
                  <a:lnTo>
                    <a:pt x="36" y="251"/>
                  </a:lnTo>
                  <a:lnTo>
                    <a:pt x="30" y="244"/>
                  </a:lnTo>
                  <a:lnTo>
                    <a:pt x="30" y="268"/>
                  </a:lnTo>
                  <a:close/>
                  <a:moveTo>
                    <a:pt x="30" y="170"/>
                  </a:moveTo>
                  <a:lnTo>
                    <a:pt x="30" y="186"/>
                  </a:lnTo>
                  <a:lnTo>
                    <a:pt x="32" y="201"/>
                  </a:lnTo>
                  <a:lnTo>
                    <a:pt x="35" y="212"/>
                  </a:lnTo>
                  <a:lnTo>
                    <a:pt x="39" y="221"/>
                  </a:lnTo>
                  <a:lnTo>
                    <a:pt x="43" y="227"/>
                  </a:lnTo>
                  <a:lnTo>
                    <a:pt x="48" y="232"/>
                  </a:lnTo>
                  <a:lnTo>
                    <a:pt x="52" y="237"/>
                  </a:lnTo>
                  <a:lnTo>
                    <a:pt x="58" y="240"/>
                  </a:lnTo>
                  <a:lnTo>
                    <a:pt x="63" y="242"/>
                  </a:lnTo>
                  <a:lnTo>
                    <a:pt x="69" y="244"/>
                  </a:lnTo>
                  <a:lnTo>
                    <a:pt x="75" y="245"/>
                  </a:lnTo>
                  <a:lnTo>
                    <a:pt x="81" y="247"/>
                  </a:lnTo>
                  <a:lnTo>
                    <a:pt x="92" y="245"/>
                  </a:lnTo>
                  <a:lnTo>
                    <a:pt x="101" y="241"/>
                  </a:lnTo>
                  <a:lnTo>
                    <a:pt x="111" y="235"/>
                  </a:lnTo>
                  <a:lnTo>
                    <a:pt x="118" y="228"/>
                  </a:lnTo>
                  <a:lnTo>
                    <a:pt x="125" y="216"/>
                  </a:lnTo>
                  <a:lnTo>
                    <a:pt x="131" y="204"/>
                  </a:lnTo>
                  <a:lnTo>
                    <a:pt x="134" y="189"/>
                  </a:lnTo>
                  <a:lnTo>
                    <a:pt x="134" y="172"/>
                  </a:lnTo>
                  <a:lnTo>
                    <a:pt x="134" y="155"/>
                  </a:lnTo>
                  <a:lnTo>
                    <a:pt x="131" y="139"/>
                  </a:lnTo>
                  <a:lnTo>
                    <a:pt x="125" y="126"/>
                  </a:lnTo>
                  <a:lnTo>
                    <a:pt x="120" y="116"/>
                  </a:lnTo>
                  <a:lnTo>
                    <a:pt x="111" y="108"/>
                  </a:lnTo>
                  <a:lnTo>
                    <a:pt x="102" y="103"/>
                  </a:lnTo>
                  <a:lnTo>
                    <a:pt x="94" y="98"/>
                  </a:lnTo>
                  <a:lnTo>
                    <a:pt x="84" y="97"/>
                  </a:lnTo>
                  <a:lnTo>
                    <a:pt x="72" y="98"/>
                  </a:lnTo>
                  <a:lnTo>
                    <a:pt x="63" y="103"/>
                  </a:lnTo>
                  <a:lnTo>
                    <a:pt x="53" y="108"/>
                  </a:lnTo>
                  <a:lnTo>
                    <a:pt x="46" y="116"/>
                  </a:lnTo>
                  <a:lnTo>
                    <a:pt x="39" y="127"/>
                  </a:lnTo>
                  <a:lnTo>
                    <a:pt x="35" y="139"/>
                  </a:lnTo>
                  <a:lnTo>
                    <a:pt x="30" y="153"/>
                  </a:lnTo>
                  <a:lnTo>
                    <a:pt x="30" y="170"/>
                  </a:lnTo>
                  <a:close/>
                  <a:moveTo>
                    <a:pt x="196" y="268"/>
                  </a:moveTo>
                  <a:lnTo>
                    <a:pt x="196" y="0"/>
                  </a:lnTo>
                  <a:lnTo>
                    <a:pt x="229" y="0"/>
                  </a:lnTo>
                  <a:lnTo>
                    <a:pt x="229" y="268"/>
                  </a:lnTo>
                  <a:lnTo>
                    <a:pt x="196" y="268"/>
                  </a:lnTo>
                  <a:close/>
                  <a:moveTo>
                    <a:pt x="268" y="38"/>
                  </a:moveTo>
                  <a:lnTo>
                    <a:pt x="268" y="0"/>
                  </a:lnTo>
                  <a:lnTo>
                    <a:pt x="301" y="0"/>
                  </a:lnTo>
                  <a:lnTo>
                    <a:pt x="301" y="38"/>
                  </a:lnTo>
                  <a:lnTo>
                    <a:pt x="268" y="38"/>
                  </a:lnTo>
                  <a:close/>
                  <a:moveTo>
                    <a:pt x="268" y="268"/>
                  </a:moveTo>
                  <a:lnTo>
                    <a:pt x="268" y="75"/>
                  </a:lnTo>
                  <a:lnTo>
                    <a:pt x="301" y="75"/>
                  </a:lnTo>
                  <a:lnTo>
                    <a:pt x="301" y="268"/>
                  </a:lnTo>
                  <a:lnTo>
                    <a:pt x="268" y="268"/>
                  </a:lnTo>
                  <a:close/>
                  <a:moveTo>
                    <a:pt x="340" y="268"/>
                  </a:moveTo>
                  <a:lnTo>
                    <a:pt x="340" y="0"/>
                  </a:lnTo>
                  <a:lnTo>
                    <a:pt x="373" y="0"/>
                  </a:lnTo>
                  <a:lnTo>
                    <a:pt x="373" y="153"/>
                  </a:lnTo>
                  <a:lnTo>
                    <a:pt x="451" y="75"/>
                  </a:lnTo>
                  <a:lnTo>
                    <a:pt x="493" y="75"/>
                  </a:lnTo>
                  <a:lnTo>
                    <a:pt x="419" y="147"/>
                  </a:lnTo>
                  <a:lnTo>
                    <a:pt x="502" y="268"/>
                  </a:lnTo>
                  <a:lnTo>
                    <a:pt x="461" y="268"/>
                  </a:lnTo>
                  <a:lnTo>
                    <a:pt x="396" y="170"/>
                  </a:lnTo>
                  <a:lnTo>
                    <a:pt x="373" y="192"/>
                  </a:lnTo>
                  <a:lnTo>
                    <a:pt x="373" y="268"/>
                  </a:lnTo>
                  <a:lnTo>
                    <a:pt x="340" y="268"/>
                  </a:lnTo>
                  <a:close/>
                  <a:moveTo>
                    <a:pt x="515" y="343"/>
                  </a:moveTo>
                  <a:lnTo>
                    <a:pt x="510" y="313"/>
                  </a:lnTo>
                  <a:lnTo>
                    <a:pt x="520" y="316"/>
                  </a:lnTo>
                  <a:lnTo>
                    <a:pt x="529" y="316"/>
                  </a:lnTo>
                  <a:lnTo>
                    <a:pt x="539" y="314"/>
                  </a:lnTo>
                  <a:lnTo>
                    <a:pt x="548" y="313"/>
                  </a:lnTo>
                  <a:lnTo>
                    <a:pt x="554" y="309"/>
                  </a:lnTo>
                  <a:lnTo>
                    <a:pt x="558" y="301"/>
                  </a:lnTo>
                  <a:lnTo>
                    <a:pt x="562" y="293"/>
                  </a:lnTo>
                  <a:lnTo>
                    <a:pt x="568" y="277"/>
                  </a:lnTo>
                  <a:lnTo>
                    <a:pt x="569" y="274"/>
                  </a:lnTo>
                  <a:lnTo>
                    <a:pt x="571" y="270"/>
                  </a:lnTo>
                  <a:lnTo>
                    <a:pt x="497" y="75"/>
                  </a:lnTo>
                  <a:lnTo>
                    <a:pt x="532" y="75"/>
                  </a:lnTo>
                  <a:lnTo>
                    <a:pt x="572" y="186"/>
                  </a:lnTo>
                  <a:lnTo>
                    <a:pt x="577" y="198"/>
                  </a:lnTo>
                  <a:lnTo>
                    <a:pt x="581" y="209"/>
                  </a:lnTo>
                  <a:lnTo>
                    <a:pt x="584" y="219"/>
                  </a:lnTo>
                  <a:lnTo>
                    <a:pt x="587" y="232"/>
                  </a:lnTo>
                  <a:lnTo>
                    <a:pt x="590" y="221"/>
                  </a:lnTo>
                  <a:lnTo>
                    <a:pt x="594" y="209"/>
                  </a:lnTo>
                  <a:lnTo>
                    <a:pt x="597" y="199"/>
                  </a:lnTo>
                  <a:lnTo>
                    <a:pt x="601" y="188"/>
                  </a:lnTo>
                  <a:lnTo>
                    <a:pt x="641" y="75"/>
                  </a:lnTo>
                  <a:lnTo>
                    <a:pt x="675" y="75"/>
                  </a:lnTo>
                  <a:lnTo>
                    <a:pt x="601" y="273"/>
                  </a:lnTo>
                  <a:lnTo>
                    <a:pt x="595" y="287"/>
                  </a:lnTo>
                  <a:lnTo>
                    <a:pt x="591" y="299"/>
                  </a:lnTo>
                  <a:lnTo>
                    <a:pt x="587" y="309"/>
                  </a:lnTo>
                  <a:lnTo>
                    <a:pt x="582" y="316"/>
                  </a:lnTo>
                  <a:lnTo>
                    <a:pt x="578" y="323"/>
                  </a:lnTo>
                  <a:lnTo>
                    <a:pt x="574" y="330"/>
                  </a:lnTo>
                  <a:lnTo>
                    <a:pt x="568" y="336"/>
                  </a:lnTo>
                  <a:lnTo>
                    <a:pt x="562" y="340"/>
                  </a:lnTo>
                  <a:lnTo>
                    <a:pt x="556" y="343"/>
                  </a:lnTo>
                  <a:lnTo>
                    <a:pt x="551" y="346"/>
                  </a:lnTo>
                  <a:lnTo>
                    <a:pt x="543" y="348"/>
                  </a:lnTo>
                  <a:lnTo>
                    <a:pt x="536" y="348"/>
                  </a:lnTo>
                  <a:lnTo>
                    <a:pt x="526" y="346"/>
                  </a:lnTo>
                  <a:lnTo>
                    <a:pt x="515" y="34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75262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951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0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822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17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54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7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1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5511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66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4034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846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06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2" y="2075806"/>
            <a:ext cx="4922983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5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2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6" y="2075806"/>
            <a:ext cx="4922983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48381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33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26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96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7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05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18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pPr/>
              <a:t>13.05.2025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568C02-398B-48DC-9EB9-4F4ACA46B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94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6" r:id="rId18"/>
    <p:sldLayoutId id="2147483847" r:id="rId19"/>
    <p:sldLayoutId id="2147483668" r:id="rId20"/>
    <p:sldLayoutId id="2147483667" r:id="rId21"/>
    <p:sldLayoutId id="2147483661" r:id="rId22"/>
    <p:sldLayoutId id="2147483660" r:id="rId23"/>
    <p:sldLayoutId id="2147483664" r:id="rId24"/>
    <p:sldLayoutId id="2147483665" r:id="rId25"/>
    <p:sldLayoutId id="2147483663" r:id="rId26"/>
    <p:sldLayoutId id="2147483666" r:id="rId27"/>
    <p:sldLayoutId id="2147483669" r:id="rId28"/>
    <p:sldLayoutId id="2147483674" r:id="rId29"/>
    <p:sldLayoutId id="2147483850" r:id="rId3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sparta.c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rázek 8" descr="Obrázek1.jpg">
            <a:extLst>
              <a:ext uri="{FF2B5EF4-FFF2-40B4-BE49-F238E27FC236}">
                <a16:creationId xmlns:a16="http://schemas.microsoft.com/office/drawing/2014/main" id="{49F94ECB-6831-4907-89B6-D42E32AB8B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08" r="16708"/>
          <a:stretch>
            <a:fillRect/>
          </a:stretch>
        </p:blipFill>
        <p:spPr>
          <a:xfrm>
            <a:off x="5116484" y="289110"/>
            <a:ext cx="5366123" cy="3935757"/>
          </a:xfr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B1591D-5E24-491F-AD9C-AB7520294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4029" y="6052008"/>
            <a:ext cx="5081047" cy="650450"/>
          </a:xfrm>
        </p:spPr>
        <p:txBody>
          <a:bodyPr/>
          <a:lstStyle/>
          <a:p>
            <a:endParaRPr lang="cs-CZ" sz="2400" dirty="0">
              <a:solidFill>
                <a:schemeClr val="tx1"/>
              </a:solidFill>
              <a:cs typeface="Arial"/>
            </a:endParaRPr>
          </a:p>
          <a:p>
            <a:r>
              <a:rPr lang="cs-CZ" sz="240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Mgr. Martina Lietavcová, </a:t>
            </a:r>
            <a:r>
              <a:rPr lang="cs-CZ" sz="2400" dirty="0" err="1">
                <a:solidFill>
                  <a:schemeClr val="accent2">
                    <a:lumMod val="50000"/>
                  </a:schemeClr>
                </a:solidFill>
                <a:cs typeface="Arial"/>
              </a:rPr>
              <a:t>Ph.D</a:t>
            </a:r>
            <a:endParaRPr lang="cs-CZ" sz="2400" dirty="0">
              <a:solidFill>
                <a:schemeClr val="accent2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7F467EA4-8DDC-4B5E-B098-011F9F8534F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53144" y="3585105"/>
            <a:ext cx="7484883" cy="2466903"/>
          </a:xfrm>
        </p:spPr>
        <p:txBody>
          <a:bodyPr/>
          <a:lstStyle/>
          <a:p>
            <a:pPr algn="l"/>
            <a:r>
              <a:rPr lang="cs-CZ" sz="3600" b="1" dirty="0">
                <a:solidFill>
                  <a:schemeClr val="tx1"/>
                </a:solidFill>
              </a:rPr>
              <a:t>Konference</a:t>
            </a:r>
          </a:p>
          <a:p>
            <a:pPr algn="l"/>
            <a:r>
              <a:rPr lang="cs-CZ" sz="3600" b="1" dirty="0">
                <a:solidFill>
                  <a:schemeClr val="tx1"/>
                </a:solidFill>
              </a:rPr>
              <a:t>Pedagogická diagnostika v MŠ </a:t>
            </a:r>
            <a:br>
              <a:rPr lang="cs-CZ" sz="3600" b="1" dirty="0">
                <a:solidFill>
                  <a:schemeClr val="tx1"/>
                </a:solidFill>
              </a:rPr>
            </a:br>
            <a:r>
              <a:rPr lang="cs-CZ" sz="3600" b="1" dirty="0">
                <a:solidFill>
                  <a:schemeClr val="tx1"/>
                </a:solidFill>
              </a:rPr>
              <a:t>a práce s různými skupinami dětí s SVP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Pasparta">
            <a:hlinkClick r:id="rId3"/>
            <a:extLst>
              <a:ext uri="{FF2B5EF4-FFF2-40B4-BE49-F238E27FC236}">
                <a16:creationId xmlns:a16="http://schemas.microsoft.com/office/drawing/2014/main" id="{1817177E-E84D-4CA7-B5AE-006F14A3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4" y="389753"/>
            <a:ext cx="4260024" cy="102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2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EC581-110B-4D70-9A6A-2B8A5A85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27" y="819763"/>
            <a:ext cx="8594429" cy="72008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Pedagogická diagnostika a její druhy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601B3EC-7648-44F1-9882-19E130E25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159" y="1772817"/>
            <a:ext cx="4184533" cy="57606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Diagnostika formální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AF8EBEB-D356-4B71-B8D8-87E1C069B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  <a:cs typeface="Arial"/>
              </a:rPr>
              <a:t>individualizovaná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  <a:cs typeface="Arial"/>
              </a:rPr>
              <a:t>(reflektování vývoje jedince) 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  <a:cs typeface="Arial"/>
              </a:rPr>
              <a:t>normativní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  <a:cs typeface="Arial"/>
              </a:rPr>
              <a:t>(jedinec – vrstevníci - norma)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  <a:cs typeface="Arial"/>
              </a:rPr>
              <a:t>kriteriální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  <a:cs typeface="Arial"/>
              </a:rPr>
              <a:t>(jedinec - kritéria)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  <a:cs typeface="Arial"/>
              </a:rPr>
              <a:t>diferenciální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  <a:cs typeface="Arial"/>
              </a:rPr>
              <a:t>(hledání příčin) </a:t>
            </a:r>
          </a:p>
          <a:p>
            <a:pPr algn="just"/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A48AB0B-1048-46AB-8040-50E03924C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4" y="1911257"/>
            <a:ext cx="4184528" cy="432048"/>
          </a:xfrm>
        </p:spPr>
        <p:txBody>
          <a:bodyPr/>
          <a:lstStyle/>
          <a:p>
            <a:r>
              <a:rPr lang="cs-CZ" dirty="0"/>
              <a:t>Diagnostika neformální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C2AB5D-884F-43A1-A66D-60ADFE506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průběžná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neplánovaná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spontánní činnost učitele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 err="1"/>
              <a:t>tzv.„proto</a:t>
            </a:r>
            <a:r>
              <a:rPr lang="cs-CZ" sz="2400" dirty="0"/>
              <a:t>-diagnostika“ (Hrabal, 2002)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318CAA6E-4C06-4F86-A749-E7DF9208DB36}"/>
              </a:ext>
            </a:extLst>
          </p:cNvPr>
          <p:cNvSpPr/>
          <p:nvPr/>
        </p:nvSpPr>
        <p:spPr>
          <a:xfrm>
            <a:off x="1991544" y="2348881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704113E9-8B31-486A-A0F7-CDDCE69F159B}"/>
              </a:ext>
            </a:extLst>
          </p:cNvPr>
          <p:cNvSpPr/>
          <p:nvPr/>
        </p:nvSpPr>
        <p:spPr>
          <a:xfrm>
            <a:off x="6456040" y="2343305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69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EC581-110B-4D70-9A6A-2B8A5A85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47" y="692696"/>
            <a:ext cx="8594429" cy="72008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Pedagogická diagnostika a její nástroje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601B3EC-7648-44F1-9882-19E130E25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159" y="1628801"/>
            <a:ext cx="4184533" cy="576065"/>
          </a:xfrm>
        </p:spPr>
        <p:txBody>
          <a:bodyPr/>
          <a:lstStyle/>
          <a:p>
            <a:r>
              <a:rPr lang="cs-CZ" dirty="0"/>
              <a:t>Diagnostika statická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AF8EBEB-D356-4B71-B8D8-87E1C069B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159" y="2636912"/>
            <a:ext cx="4184533" cy="41044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sz="45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7600" dirty="0">
                <a:solidFill>
                  <a:schemeClr val="accent2">
                    <a:lumMod val="50000"/>
                  </a:schemeClr>
                </a:solidFill>
              </a:rPr>
              <a:t>zabývá se stávající úrovní znalostí, schopností, dovedností, vědomostí, aktuálním stavem vývoje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7600" dirty="0">
                <a:solidFill>
                  <a:schemeClr val="accent2">
                    <a:lumMod val="50000"/>
                  </a:schemeClr>
                </a:solidFill>
              </a:rPr>
              <a:t>posuzuje dítě podle jeho výkonu ve vztahu k normě – k tomu, co by podle normy mělo dítě umět či znát v určitém věku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7600" dirty="0">
                <a:solidFill>
                  <a:schemeClr val="accent2">
                    <a:lumMod val="50000"/>
                  </a:schemeClr>
                </a:solidFill>
              </a:rPr>
              <a:t>nezohledňuje vnější ani vnitřní faktory, které výkon ovlivňují</a:t>
            </a:r>
          </a:p>
          <a:p>
            <a:pPr marL="0" indent="0">
              <a:buNone/>
            </a:pPr>
            <a:endParaRPr lang="cs-CZ" sz="7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7600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cs-CZ" sz="7600" dirty="0">
                <a:solidFill>
                  <a:schemeClr val="tx1"/>
                </a:solidFill>
              </a:rPr>
              <a:t>TADY A TEĎ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A48AB0B-1048-46AB-8040-50E03924C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1904" y="1700809"/>
            <a:ext cx="4041270" cy="504056"/>
          </a:xfrm>
        </p:spPr>
        <p:txBody>
          <a:bodyPr/>
          <a:lstStyle/>
          <a:p>
            <a:r>
              <a:rPr lang="cs-CZ" dirty="0"/>
              <a:t>Diagnostika dynamická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C2AB5D-884F-43A1-A66D-60ADFE506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9896" y="2636912"/>
            <a:ext cx="4392488" cy="41044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sz="45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7600" dirty="0">
                <a:solidFill>
                  <a:schemeClr val="accent2">
                    <a:lumMod val="50000"/>
                  </a:schemeClr>
                </a:solidFill>
              </a:rPr>
              <a:t>základním nástrojem je pozorování a interakce s dítětem, ve které sledujeme všechny faktory ovlivňující aktivity a výkon dítěte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7600" dirty="0">
                <a:solidFill>
                  <a:schemeClr val="accent2">
                    <a:lumMod val="50000"/>
                  </a:schemeClr>
                </a:solidFill>
              </a:rPr>
              <a:t>zabývá se především hledáním postupů, které vedou k rozvoji potencialit dítěte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7600" dirty="0">
                <a:solidFill>
                  <a:schemeClr val="accent2">
                    <a:lumMod val="50000"/>
                  </a:schemeClr>
                </a:solidFill>
              </a:rPr>
              <a:t>na základě silných a slabých stránek dítěte hledáme metody, které dítě posouvají pomocí jeho zájmů a dovedností a vycházejí ze zkušeností, dovedností a </a:t>
            </a:r>
            <a:r>
              <a:rPr lang="cs-CZ" sz="7600" dirty="0" err="1">
                <a:solidFill>
                  <a:schemeClr val="accent2">
                    <a:lumMod val="50000"/>
                  </a:schemeClr>
                </a:solidFill>
              </a:rPr>
              <a:t>prekonceptů</a:t>
            </a:r>
            <a:r>
              <a:rPr lang="cs-CZ" sz="7600" dirty="0">
                <a:solidFill>
                  <a:schemeClr val="accent2">
                    <a:lumMod val="50000"/>
                  </a:schemeClr>
                </a:solidFill>
              </a:rPr>
              <a:t> dítěte</a:t>
            </a:r>
          </a:p>
          <a:p>
            <a:pPr marL="0" indent="0">
              <a:buNone/>
            </a:pPr>
            <a:r>
              <a:rPr lang="cs-CZ" sz="7600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cs-CZ" sz="7600" dirty="0">
                <a:solidFill>
                  <a:schemeClr val="tx1"/>
                </a:solidFill>
              </a:rPr>
              <a:t>PROCES A VÝVOJ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43C10C9E-8CFC-4342-B7A8-905C8EB7DD54}"/>
              </a:ext>
            </a:extLst>
          </p:cNvPr>
          <p:cNvSpPr/>
          <p:nvPr/>
        </p:nvSpPr>
        <p:spPr>
          <a:xfrm>
            <a:off x="2207568" y="2196028"/>
            <a:ext cx="360040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B4098E7-1027-4774-8287-E4E6DBCBD13B}"/>
              </a:ext>
            </a:extLst>
          </p:cNvPr>
          <p:cNvSpPr/>
          <p:nvPr/>
        </p:nvSpPr>
        <p:spPr>
          <a:xfrm>
            <a:off x="6744072" y="2196027"/>
            <a:ext cx="360040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567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A48A256-167A-2862-5834-D4A02A33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010" y="2075806"/>
            <a:ext cx="8917757" cy="4259680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Arial"/>
                <a:cs typeface="Arial"/>
              </a:rPr>
              <a:t>mnoho nástrojů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Arial"/>
                <a:cs typeface="Arial"/>
              </a:rPr>
              <a:t>nejsou všemocné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Arial"/>
                <a:cs typeface="Arial"/>
              </a:rPr>
              <a:t>dají se vhodně kombinovat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Arial"/>
                <a:cs typeface="Arial"/>
              </a:rPr>
              <a:t>není žádoucí, ani zamýšlené je používat v celém rozsahu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Arial"/>
                <a:cs typeface="Arial"/>
              </a:rPr>
              <a:t>ne s každým dítětem půl hodiny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DF0227-53DC-30B0-6B76-61DA1BC15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843" y="677332"/>
            <a:ext cx="6725920" cy="77974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cs typeface="Arial"/>
              </a:rPr>
              <a:t>Nástroje PD   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13E0D23-8E62-1858-0DD6-6E48B9FD2355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382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6AD2C4-E9FF-4070-B6DE-B51BB6D6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35291"/>
            <a:ext cx="8596668" cy="5524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200" b="1" dirty="0">
                <a:solidFill>
                  <a:schemeClr val="accent2"/>
                </a:solidFill>
              </a:rPr>
              <a:t>Diagnostické nástroje v MŠ komplexního charakteru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SMOLÍKOVÁ, K. a kol. (2007). </a:t>
            </a:r>
            <a:r>
              <a:rPr lang="cs-CZ" i="1" dirty="0">
                <a:solidFill>
                  <a:schemeClr val="tx1"/>
                </a:solidFill>
              </a:rPr>
              <a:t>Metodika pro podporu individualizace vzdělávání v podmínkách mateřské školy</a:t>
            </a:r>
            <a:r>
              <a:rPr lang="cs-CZ" dirty="0">
                <a:solidFill>
                  <a:schemeClr val="tx1"/>
                </a:solidFill>
              </a:rPr>
              <a:t>. VUP.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SYSLOVÁ, Z.,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dirty="0">
                <a:solidFill>
                  <a:schemeClr val="tx1"/>
                </a:solidFill>
              </a:rPr>
              <a:t> KRATOCHVÍLOVÁ, J. (2017). </a:t>
            </a:r>
            <a:r>
              <a:rPr lang="cs-CZ" i="1" dirty="0">
                <a:solidFill>
                  <a:schemeClr val="tx1"/>
                </a:solidFill>
              </a:rPr>
              <a:t>PREDICT, Metodika pro učitele a Příručka pro rodiče</a:t>
            </a:r>
            <a:r>
              <a:rPr lang="cs-CZ" dirty="0">
                <a:solidFill>
                  <a:schemeClr val="tx1"/>
                </a:solidFill>
              </a:rPr>
              <a:t>. RAABE.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BEDNÁŘOVÁ, J.,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cs-CZ" dirty="0">
                <a:solidFill>
                  <a:schemeClr val="tx1"/>
                </a:solidFill>
              </a:rPr>
              <a:t>ŠMARDOVÁ, V. (2007). </a:t>
            </a:r>
            <a:r>
              <a:rPr lang="cs-CZ" i="1" dirty="0">
                <a:solidFill>
                  <a:schemeClr val="tx1"/>
                </a:solidFill>
              </a:rPr>
              <a:t>Diagnostika dítěte předškolního věku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Computer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Press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ŠVANDOVÁ, M.,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dirty="0">
                <a:solidFill>
                  <a:schemeClr val="tx1"/>
                </a:solidFill>
              </a:rPr>
              <a:t> PEKÁRKOVÁ, S. (2018). </a:t>
            </a:r>
            <a:r>
              <a:rPr lang="cs-CZ" i="1" dirty="0">
                <a:solidFill>
                  <a:schemeClr val="tx1"/>
                </a:solidFill>
              </a:rPr>
              <a:t>Pedagogická diagnostika ŠZ v MŠ s pomocí nástroje </a:t>
            </a:r>
            <a:r>
              <a:rPr lang="cs-CZ" i="1" dirty="0" err="1">
                <a:solidFill>
                  <a:schemeClr val="tx1"/>
                </a:solidFill>
              </a:rPr>
              <a:t>iSophi</a:t>
            </a:r>
            <a:r>
              <a:rPr lang="cs-CZ" i="1" dirty="0">
                <a:solidFill>
                  <a:schemeClr val="tx1"/>
                </a:solidFill>
              </a:rPr>
              <a:t> a jeho digitální nadstavby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iSophi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Education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200" b="1" dirty="0">
                <a:solidFill>
                  <a:schemeClr val="accent2"/>
                </a:solidFill>
              </a:rPr>
              <a:t>Diagnostické nástroje pro potřeby MŠ alternativní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GARDOŠOVÁ, J.,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dirty="0">
                <a:solidFill>
                  <a:schemeClr val="tx1"/>
                </a:solidFill>
              </a:rPr>
              <a:t> DUJKOVÁ, L. (2003). </a:t>
            </a:r>
            <a:r>
              <a:rPr lang="cs-CZ" i="1" dirty="0">
                <a:solidFill>
                  <a:schemeClr val="tx1"/>
                </a:solidFill>
              </a:rPr>
              <a:t>Oregonská metoda. Vzdělávací program Začít spolu, metodický průvodce pro předškolní vzdělávání</a:t>
            </a:r>
            <a:r>
              <a:rPr lang="cs-CZ" dirty="0">
                <a:solidFill>
                  <a:schemeClr val="tx1"/>
                </a:solidFill>
              </a:rPr>
              <a:t>. Portál.                             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HAVLÍNOVÁ, M.,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dirty="0">
                <a:solidFill>
                  <a:schemeClr val="tx1"/>
                </a:solidFill>
              </a:rPr>
              <a:t> VENCÁLKOVÁ, E. (2006). </a:t>
            </a:r>
            <a:r>
              <a:rPr lang="cs-CZ" i="1" dirty="0">
                <a:solidFill>
                  <a:schemeClr val="tx1"/>
                </a:solidFill>
              </a:rPr>
              <a:t>Kurikulum podpory zdraví v mateřské škole</a:t>
            </a:r>
            <a:r>
              <a:rPr lang="cs-CZ" dirty="0">
                <a:solidFill>
                  <a:schemeClr val="tx1"/>
                </a:solidFill>
              </a:rPr>
              <a:t>. Portál. Suky MŠ, PZMŠ.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SEDLÁČKOVÁ, H., SYSLOVÁ, Z.,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dirty="0">
                <a:solidFill>
                  <a:schemeClr val="tx1"/>
                </a:solidFill>
              </a:rPr>
              <a:t> ŠTĚPÁNKOVÁ, L. (2012). </a:t>
            </a:r>
            <a:r>
              <a:rPr lang="cs-CZ" i="1" dirty="0">
                <a:solidFill>
                  <a:schemeClr val="tx1"/>
                </a:solidFill>
              </a:rPr>
              <a:t>Rok v MŠ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Wolters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Kluwer</a:t>
            </a:r>
            <a:r>
              <a:rPr lang="cs-CZ" dirty="0">
                <a:solidFill>
                  <a:schemeClr val="tx1"/>
                </a:solidFill>
              </a:rPr>
              <a:t> (zejména MŠ podporující zdraví, PZMŠ).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497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FF74E1-AA08-48E3-88A6-2F927818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98" y="556181"/>
            <a:ext cx="8974318" cy="612742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8800" b="1" dirty="0">
                <a:solidFill>
                  <a:schemeClr val="accent2"/>
                </a:solidFill>
              </a:rPr>
              <a:t>Diagnostické nástroje zaměřující se na oblast školní zralosti</a:t>
            </a:r>
            <a:endParaRPr lang="cs-CZ" sz="8800" dirty="0">
              <a:solidFill>
                <a:schemeClr val="accent2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7200" dirty="0">
                <a:solidFill>
                  <a:schemeClr val="tx1"/>
                </a:solidFill>
              </a:rPr>
              <a:t>BEDNÁŘOVÁ, J.,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sz="7200" dirty="0">
                <a:solidFill>
                  <a:schemeClr val="tx1"/>
                </a:solidFill>
              </a:rPr>
              <a:t> ŠMARDOVÁ, V. (2010). </a:t>
            </a:r>
            <a:r>
              <a:rPr lang="cs-CZ" sz="7200" i="1" dirty="0">
                <a:solidFill>
                  <a:schemeClr val="tx1"/>
                </a:solidFill>
              </a:rPr>
              <a:t>Školní zralost: Co by mělo umět dítě před vstupem do školy.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cs-CZ" sz="7200" dirty="0" err="1">
                <a:solidFill>
                  <a:schemeClr val="tx1"/>
                </a:solidFill>
              </a:rPr>
              <a:t>Computer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cs-CZ" sz="7200" dirty="0" err="1">
                <a:solidFill>
                  <a:schemeClr val="tx1"/>
                </a:solidFill>
              </a:rPr>
              <a:t>Press</a:t>
            </a:r>
            <a:r>
              <a:rPr lang="cs-CZ" sz="72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7200" dirty="0">
                <a:solidFill>
                  <a:schemeClr val="tx1"/>
                </a:solidFill>
              </a:rPr>
              <a:t>BEDNÁŘOVÁ, J. (2016). </a:t>
            </a:r>
            <a:r>
              <a:rPr lang="cs-CZ" sz="7200" i="1" dirty="0">
                <a:solidFill>
                  <a:schemeClr val="tx1"/>
                </a:solidFill>
              </a:rPr>
              <a:t>Diagnostika školní připravenosti, varianta pro pedagogy škol a ŠPP</a:t>
            </a:r>
            <a:r>
              <a:rPr lang="cs-CZ" sz="7200" dirty="0">
                <a:solidFill>
                  <a:schemeClr val="tx1"/>
                </a:solidFill>
              </a:rPr>
              <a:t>. NÚV.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7200" dirty="0">
                <a:solidFill>
                  <a:schemeClr val="tx1"/>
                </a:solidFill>
              </a:rPr>
              <a:t>KUCHARSKÁ, A.,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sz="7200" dirty="0">
                <a:solidFill>
                  <a:schemeClr val="tx1"/>
                </a:solidFill>
              </a:rPr>
              <a:t> ŠVANCAROVÁ, D. (2001). </a:t>
            </a:r>
            <a:r>
              <a:rPr lang="cs-CZ" sz="7200" i="1" dirty="0">
                <a:solidFill>
                  <a:schemeClr val="tx1"/>
                </a:solidFill>
              </a:rPr>
              <a:t>Test rizika</a:t>
            </a:r>
            <a:r>
              <a:rPr lang="cs-CZ" sz="7200" dirty="0">
                <a:solidFill>
                  <a:schemeClr val="tx1"/>
                </a:solidFill>
              </a:rPr>
              <a:t>. </a:t>
            </a:r>
            <a:r>
              <a:rPr lang="cs-CZ" sz="7200" dirty="0" err="1">
                <a:solidFill>
                  <a:schemeClr val="tx1"/>
                </a:solidFill>
              </a:rPr>
              <a:t>Scientia</a:t>
            </a:r>
            <a:r>
              <a:rPr lang="cs-CZ" sz="72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7200" dirty="0">
                <a:solidFill>
                  <a:schemeClr val="tx1"/>
                </a:solidFill>
              </a:rPr>
              <a:t>SINDELAROVÁ. B. (1996). </a:t>
            </a:r>
            <a:r>
              <a:rPr lang="cs-CZ" sz="7200" i="1" dirty="0">
                <a:solidFill>
                  <a:schemeClr val="tx1"/>
                </a:solidFill>
              </a:rPr>
              <a:t>Předcházíme poruchám učení</a:t>
            </a:r>
            <a:r>
              <a:rPr lang="cs-CZ" sz="7200" dirty="0">
                <a:solidFill>
                  <a:schemeClr val="tx1"/>
                </a:solidFill>
              </a:rPr>
              <a:t>. Portál.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7200" dirty="0">
                <a:solidFill>
                  <a:schemeClr val="tx1"/>
                </a:solidFill>
              </a:rPr>
              <a:t>SVOBODOVÁ, E. a kol. (2023). </a:t>
            </a:r>
            <a:r>
              <a:rPr lang="cs-CZ" sz="7200" i="1" dirty="0" err="1">
                <a:solidFill>
                  <a:schemeClr val="tx1"/>
                </a:solidFill>
              </a:rPr>
              <a:t>Školkotelka</a:t>
            </a:r>
            <a:r>
              <a:rPr lang="cs-CZ" sz="7200" i="1" dirty="0">
                <a:solidFill>
                  <a:schemeClr val="tx1"/>
                </a:solidFill>
              </a:rPr>
              <a:t>. </a:t>
            </a:r>
            <a:r>
              <a:rPr lang="cs-CZ" sz="7200" dirty="0" err="1">
                <a:solidFill>
                  <a:schemeClr val="tx1"/>
                </a:solidFill>
              </a:rPr>
              <a:t>Infra</a:t>
            </a:r>
            <a:r>
              <a:rPr lang="cs-CZ" sz="7200" dirty="0">
                <a:solidFill>
                  <a:schemeClr val="tx1"/>
                </a:solidFill>
              </a:rPr>
              <a:t>.</a:t>
            </a:r>
            <a:endParaRPr lang="cs-CZ" sz="7200" b="1" dirty="0">
              <a:solidFill>
                <a:schemeClr val="accent2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8800" b="1" dirty="0">
                <a:solidFill>
                  <a:schemeClr val="accent2"/>
                </a:solidFill>
              </a:rPr>
              <a:t>Diagnostické nástroje dílčího zaměření</a:t>
            </a:r>
            <a:endParaRPr lang="cs-CZ" sz="8800" i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7200" dirty="0">
                <a:solidFill>
                  <a:schemeClr val="tx1"/>
                </a:solidFill>
              </a:rPr>
              <a:t>FELCMANOVÁ, L. (2014). </a:t>
            </a:r>
            <a:r>
              <a:rPr lang="cs-CZ" sz="7200" i="1" dirty="0">
                <a:solidFill>
                  <a:schemeClr val="tx1"/>
                </a:solidFill>
              </a:rPr>
              <a:t>Test zrakového vnímání a Soubor pracovních listů pro rozvoj zrakového vnímání. </a:t>
            </a:r>
            <a:r>
              <a:rPr lang="cs-CZ" sz="7200" dirty="0">
                <a:solidFill>
                  <a:schemeClr val="tx1"/>
                </a:solidFill>
              </a:rPr>
              <a:t>DYS-centrum.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7200" dirty="0">
                <a:solidFill>
                  <a:schemeClr val="tx1"/>
                </a:solidFill>
              </a:rPr>
              <a:t>FELCMANOVÁ, L. (2019). </a:t>
            </a:r>
            <a:r>
              <a:rPr lang="cs-CZ" sz="7200" i="1" dirty="0">
                <a:solidFill>
                  <a:schemeClr val="tx1"/>
                </a:solidFill>
              </a:rPr>
              <a:t>Metodika pro práci s dětmi s SVP v PV. </a:t>
            </a:r>
            <a:r>
              <a:rPr lang="cs-CZ" sz="7200" dirty="0">
                <a:solidFill>
                  <a:schemeClr val="tx1"/>
                </a:solidFill>
              </a:rPr>
              <a:t>Raabe.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7200" dirty="0">
                <a:solidFill>
                  <a:schemeClr val="tx1"/>
                </a:solidFill>
              </a:rPr>
              <a:t>KLENKOVÁ, J.,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sz="7200" dirty="0">
                <a:solidFill>
                  <a:schemeClr val="tx1"/>
                </a:solidFill>
              </a:rPr>
              <a:t> KOLBÁBKOVÁ, H. (2005).</a:t>
            </a:r>
            <a:r>
              <a:rPr lang="cs-CZ" sz="7200" i="1" dirty="0">
                <a:solidFill>
                  <a:schemeClr val="tx1"/>
                </a:solidFill>
              </a:rPr>
              <a:t> Diagnostika předškoláka: správný vývoj řeči. </a:t>
            </a:r>
            <a:r>
              <a:rPr lang="cs-CZ" sz="7200" dirty="0">
                <a:solidFill>
                  <a:schemeClr val="tx1"/>
                </a:solidFill>
              </a:rPr>
              <a:t>MC.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7200" dirty="0">
                <a:solidFill>
                  <a:schemeClr val="tx1"/>
                </a:solidFill>
              </a:rPr>
              <a:t>SEIDLOVÁ MÁLKOVÁ, G.,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sz="7200" dirty="0">
                <a:solidFill>
                  <a:schemeClr val="tx1"/>
                </a:solidFill>
              </a:rPr>
              <a:t> SMOLÍK, F. (2015). </a:t>
            </a:r>
            <a:r>
              <a:rPr lang="cs-CZ" sz="7200" i="1" dirty="0">
                <a:solidFill>
                  <a:schemeClr val="tx1"/>
                </a:solidFill>
              </a:rPr>
              <a:t>Diagnostika jazykového vývoje</a:t>
            </a:r>
            <a:r>
              <a:rPr lang="cs-CZ" sz="7200" dirty="0">
                <a:solidFill>
                  <a:schemeClr val="tx1"/>
                </a:solidFill>
              </a:rPr>
              <a:t>. </a:t>
            </a:r>
            <a:r>
              <a:rPr lang="cs-CZ" sz="7200" dirty="0" err="1">
                <a:solidFill>
                  <a:schemeClr val="tx1"/>
                </a:solidFill>
              </a:rPr>
              <a:t>Grada</a:t>
            </a:r>
            <a:r>
              <a:rPr lang="cs-CZ" sz="72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1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5972310F-1488-472A-93DD-E5278881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220" y="1065229"/>
            <a:ext cx="10951387" cy="5571791"/>
          </a:xfrm>
          <a:noFill/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  <a:latin typeface="+mn-lt"/>
              </a:rPr>
              <a:t>tělesný vývoj a zdravotní stav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  <a:latin typeface="+mn-lt"/>
              </a:rPr>
              <a:t>motorika a sebeobsluha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(hrubá a jemná motorika,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grafomotorika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senzomotorika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, motorika očních pohybů, koordinace, lateralita, hygiena, oblékání, stolování);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  <a:latin typeface="+mn-lt"/>
              </a:rPr>
              <a:t>sociální chování a emocionální projevy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(k učiteli, dospělým, dětem);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  <a:latin typeface="+mn-lt"/>
              </a:rPr>
              <a:t>oblast pracovně-volní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(pozornost, motivace, vůle, dokončení činnosti);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  <a:latin typeface="+mn-lt"/>
              </a:rPr>
              <a:t>oblast </a:t>
            </a:r>
            <a:r>
              <a:rPr lang="cs-CZ" sz="2000" b="1" dirty="0" err="1">
                <a:solidFill>
                  <a:schemeClr val="tx1"/>
                </a:solidFill>
                <a:latin typeface="+mn-lt"/>
              </a:rPr>
              <a:t>poznávací-kognitivní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(hmatové, zrakové a sluchové vnímání, všeobecné znalosti, matematická a čtenářská gramotnost);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  <a:latin typeface="+mn-lt"/>
              </a:rPr>
              <a:t>řeč a způsob vyjadřování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(rovina fonologicko-fonetická, morfologicko-syntaktická, lexikálně-sémantická a pragmatická, oblast receptivní a expresivní);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  <a:latin typeface="+mn-lt"/>
              </a:rPr>
              <a:t>osobnost, temperament, vlastnosti, potřeby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latin typeface="+mn-lt"/>
              </a:rPr>
              <a:t>rodina</a:t>
            </a:r>
            <a:r>
              <a:rPr lang="cs-CZ" sz="2000" dirty="0">
                <a:latin typeface="+mn-lt"/>
              </a:rPr>
              <a:t> (kultura, podnětnost, postavení v rodině)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7C3C16-9C37-4205-A558-CDC9E4EFF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0981"/>
            <a:ext cx="6187440" cy="759407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cs typeface="Arial"/>
              </a:rPr>
              <a:t>Sledované oblasti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14">
            <a:extLst>
              <a:ext uri="{FF2B5EF4-FFF2-40B4-BE49-F238E27FC236}">
                <a16:creationId xmlns:a16="http://schemas.microsoft.com/office/drawing/2014/main" id="{FDCA8F13-7EA4-4E7C-8396-7D0E53A50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21" y="0"/>
            <a:ext cx="2922310" cy="1783142"/>
          </a:xfrm>
          <a:prstGeom prst="rect">
            <a:avLst/>
          </a:prstGeom>
        </p:spPr>
      </p:pic>
      <p:pic>
        <p:nvPicPr>
          <p:cNvPr id="6" name="Picture 4" descr="Výsledek obrázku pro obrázky diagnostika dětí">
            <a:extLst>
              <a:ext uri="{FF2B5EF4-FFF2-40B4-BE49-F238E27FC236}">
                <a16:creationId xmlns:a16="http://schemas.microsoft.com/office/drawing/2014/main" id="{3C14FDCB-1C49-40BC-9E0D-E2C55D524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9311" y="5074859"/>
            <a:ext cx="1451439" cy="1650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188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490390-A788-47F3-B15A-46C9AE19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214" y="389467"/>
            <a:ext cx="7457440" cy="70273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Portfolio dítěte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257185-D9EB-4CA1-90E5-61C7166D8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46" y="1717040"/>
            <a:ext cx="5417253" cy="48361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400" i="1" dirty="0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i="1" dirty="0">
                <a:solidFill>
                  <a:schemeClr val="tx2">
                    <a:lumMod val="75000"/>
                  </a:schemeClr>
                </a:solidFill>
                <a:cs typeface="Arial"/>
              </a:rPr>
              <a:t>Soubor různých produktů dítěte, které dokumentují jeho vývoj. 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cs typeface="Arial"/>
              </a:rPr>
              <a:t>Nejde jen o nashromážděný materiál a jeho obsah, ale zejména o práci s ním, tedy o hodnoticí a reflektivní proces.</a:t>
            </a:r>
            <a:endParaRPr lang="cs-CZ" dirty="0"/>
          </a:p>
        </p:txBody>
      </p:sp>
      <p:pic>
        <p:nvPicPr>
          <p:cNvPr id="5" name="Zástupný symbol obrázku 5">
            <a:extLst>
              <a:ext uri="{FF2B5EF4-FFF2-40B4-BE49-F238E27FC236}">
                <a16:creationId xmlns:a16="http://schemas.microsoft.com/office/drawing/2014/main" id="{8BC6400A-8227-44B4-8080-24D90C8C9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14377"/>
          <a:stretch>
            <a:fillRect/>
          </a:stretch>
        </p:blipFill>
        <p:spPr>
          <a:xfrm>
            <a:off x="6232411" y="2732241"/>
            <a:ext cx="3580892" cy="200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9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4DF40-56D0-4D84-9302-C6E76DDA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736"/>
            <a:ext cx="4968552" cy="668147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cs-CZ" b="1" dirty="0">
                <a:solidFill>
                  <a:schemeClr val="tx1"/>
                </a:solidFill>
              </a:rPr>
              <a:t>Portfolio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E75508-0EDA-44AB-8F9F-69F1EA02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55" y="1844825"/>
            <a:ext cx="8719612" cy="481844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                        </a:t>
            </a:r>
            <a:r>
              <a:rPr lang="cs-CZ" sz="2400" dirty="0">
                <a:solidFill>
                  <a:schemeClr val="tx1"/>
                </a:solidFill>
              </a:rPr>
              <a:t>sběrné           výběrové        diagnostické</a:t>
            </a:r>
          </a:p>
          <a:p>
            <a:pPr marL="0" indent="0" algn="just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  <a:cs typeface="Arial"/>
              </a:rPr>
              <a:t>uspořádaný soubor materiálů, který ukazuje vývoj dítěte v čase, ideálně po     celou docházku do MŠ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shromažďuje různé materiály (komentované diagnostické listy, práce, kresby, záznamy učitele o pokrocích a událostech v jeho posunu, záznam z pozorování či interakce s dítětem, fotografie, videozáznam, provázek, otisky), které jsou směrodatné pro další působení učitele, rodičů aj.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  <a:cs typeface="Arial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  <a:cs typeface="Arial"/>
              </a:rPr>
              <a:t>produkty se snaží zachytit komplexně osobnost dítěte (se zřetelem ke všem oblastem rozvoje): výsledky dítěte, proces učení a jeho pokrok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  <a:cs typeface="Arial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  <a:cs typeface="Arial"/>
              </a:rPr>
              <a:t>podle období, podle oblastí….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3E39DBF5-2B3F-4EBD-BF9F-0F804A771E29}"/>
              </a:ext>
            </a:extLst>
          </p:cNvPr>
          <p:cNvSpPr/>
          <p:nvPr/>
        </p:nvSpPr>
        <p:spPr>
          <a:xfrm>
            <a:off x="6384032" y="1052736"/>
            <a:ext cx="136815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BD15F10E-5D0D-4115-8947-586549C41AD9}"/>
              </a:ext>
            </a:extLst>
          </p:cNvPr>
          <p:cNvSpPr/>
          <p:nvPr/>
        </p:nvSpPr>
        <p:spPr>
          <a:xfrm>
            <a:off x="4191032" y="1052737"/>
            <a:ext cx="1440160" cy="6681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1A93FB1C-8544-4DB6-83F4-0A4B6CA2DA29}"/>
              </a:ext>
            </a:extLst>
          </p:cNvPr>
          <p:cNvSpPr/>
          <p:nvPr/>
        </p:nvSpPr>
        <p:spPr>
          <a:xfrm>
            <a:off x="2135560" y="1072811"/>
            <a:ext cx="144016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zahnutá doleva 7">
            <a:extLst>
              <a:ext uri="{FF2B5EF4-FFF2-40B4-BE49-F238E27FC236}">
                <a16:creationId xmlns:a16="http://schemas.microsoft.com/office/drawing/2014/main" id="{0F7C4F92-8DB5-476D-BD30-2E423C01A87B}"/>
              </a:ext>
            </a:extLst>
          </p:cNvPr>
          <p:cNvSpPr/>
          <p:nvPr/>
        </p:nvSpPr>
        <p:spPr>
          <a:xfrm>
            <a:off x="8184232" y="1988840"/>
            <a:ext cx="2520280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7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60DA4-DC01-4B2F-B53B-E10E65CD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8" y="584200"/>
            <a:ext cx="3878547" cy="762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Funkce portfolia</a:t>
            </a:r>
            <a:r>
              <a:rPr lang="cs-CZ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84B2B2-6DB3-4E4B-882E-AFB26441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47" y="1772817"/>
            <a:ext cx="8594429" cy="426854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informační                                          dítě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motivační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komunikační                         rodič                  učitel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  <a:cs typeface="Arial"/>
              </a:rPr>
              <a:t>autoregulační (rozvojová)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  <a:cs typeface="Arial"/>
              </a:rPr>
              <a:t>diagnostická                                   (odborníci)</a:t>
            </a:r>
          </a:p>
          <a:p>
            <a:endParaRPr lang="cs-CZ" dirty="0"/>
          </a:p>
        </p:txBody>
      </p:sp>
      <p:sp>
        <p:nvSpPr>
          <p:cNvPr id="4" name="Šipka: čtyřstranná 3">
            <a:extLst>
              <a:ext uri="{FF2B5EF4-FFF2-40B4-BE49-F238E27FC236}">
                <a16:creationId xmlns:a16="http://schemas.microsoft.com/office/drawing/2014/main" id="{E7E07AEB-BB1B-48B6-8428-0820F7165091}"/>
              </a:ext>
            </a:extLst>
          </p:cNvPr>
          <p:cNvSpPr/>
          <p:nvPr/>
        </p:nvSpPr>
        <p:spPr>
          <a:xfrm>
            <a:off x="5879976" y="2780928"/>
            <a:ext cx="1512168" cy="1512168"/>
          </a:xfrm>
          <a:prstGeom prst="quad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sah obrázku osoba, oblečení, text, Učení se&#10;&#10;Popis byl vytvořen automaticky">
            <a:extLst>
              <a:ext uri="{FF2B5EF4-FFF2-40B4-BE49-F238E27FC236}">
                <a16:creationId xmlns:a16="http://schemas.microsoft.com/office/drawing/2014/main" id="{74E6CEDC-1875-413D-BD0C-F45122562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16" y="145895"/>
            <a:ext cx="4095006" cy="3071255"/>
          </a:xfrm>
          <a:prstGeom prst="rect">
            <a:avLst/>
          </a:prstGeom>
        </p:spPr>
      </p:pic>
      <p:pic>
        <p:nvPicPr>
          <p:cNvPr id="6" name="Obrázek 5" descr="Obsah obrázku oblečení, interiér, nábytek, Učení se&#10;&#10;Popis byl vytvořen automaticky">
            <a:extLst>
              <a:ext uri="{FF2B5EF4-FFF2-40B4-BE49-F238E27FC236}">
                <a16:creationId xmlns:a16="http://schemas.microsoft.com/office/drawing/2014/main" id="{CAB3FE7A-AA13-4D53-B294-6CB124D8F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3640851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0323C69-BF4D-FBC5-0F36-2E179D1B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563" y="1812735"/>
            <a:ext cx="8808478" cy="4667894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+mn-lt"/>
                <a:cs typeface="Arial"/>
              </a:rPr>
              <a:t>rozhodnout se, jaký typ, co budeme sledovat</a:t>
            </a:r>
            <a:endParaRPr lang="cs-CZ" sz="240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+mn-lt"/>
                <a:cs typeface="Arial"/>
              </a:rPr>
              <a:t>vysvětlit dětem a rodičům, o co jde, získat je – před nástupem do MŠ</a:t>
            </a:r>
            <a:endParaRPr lang="cs-CZ" sz="240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+mn-lt"/>
                <a:cs typeface="Arial"/>
              </a:rPr>
              <a:t>nechat děti si doma udělat osobitý šanon</a:t>
            </a:r>
            <a:endParaRPr lang="cs-CZ" sz="240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+mn-lt"/>
                <a:cs typeface="Arial"/>
              </a:rPr>
              <a:t>začít sbírat první materiály</a:t>
            </a:r>
            <a:endParaRPr lang="cs-CZ" sz="240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+mn-lt"/>
                <a:cs typeface="Arial"/>
              </a:rPr>
              <a:t>společně s dětmi je zakládat podle nějakého systému</a:t>
            </a:r>
            <a:endParaRPr lang="cs-CZ" sz="240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+mn-lt"/>
                <a:cs typeface="Arial"/>
              </a:rPr>
              <a:t>při zakládání si povídat o tom, co dítě umí, co dokázalo  </a:t>
            </a:r>
            <a:endParaRPr lang="cs-CZ" sz="240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  <a:latin typeface="+mn-lt"/>
                <a:cs typeface="Arial"/>
              </a:rPr>
              <a:t>vytvořit společná pravidla - předávání domů aj.</a:t>
            </a:r>
            <a:endParaRPr lang="cs-CZ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cs-CZ" sz="20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cs-CZ" sz="20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cs-CZ" sz="2000" dirty="0">
              <a:solidFill>
                <a:srgbClr val="858591"/>
              </a:solidFill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cs-CZ" sz="2000" i="1" dirty="0">
              <a:solidFill>
                <a:srgbClr val="858591"/>
              </a:solidFill>
            </a:endParaRPr>
          </a:p>
          <a:p>
            <a:pPr algn="just"/>
            <a:endParaRPr lang="cs-CZ" sz="2000" dirty="0">
              <a:solidFill>
                <a:srgbClr val="85859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>
              <a:solidFill>
                <a:srgbClr val="333F50"/>
              </a:solidFill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cs-CZ" sz="2000" i="1" dirty="0">
              <a:solidFill>
                <a:srgbClr val="85859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>
              <a:solidFill>
                <a:srgbClr val="333F5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,Sans-Serif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>
              <a:solidFill>
                <a:srgbClr val="333F50"/>
              </a:solidFill>
            </a:endParaRPr>
          </a:p>
          <a:p>
            <a:pPr>
              <a:spcBef>
                <a:spcPts val="400"/>
              </a:spcBef>
            </a:pP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CF053F-1E39-9336-292B-64A6B6157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762811" y="601133"/>
            <a:ext cx="4647415" cy="79361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cs typeface="Arial"/>
              </a:rPr>
              <a:t>Jak s portfoliem začít?  </a:t>
            </a:r>
            <a:r>
              <a:rPr lang="cs-CZ" sz="2400" dirty="0">
                <a:solidFill>
                  <a:schemeClr val="tx1"/>
                </a:solidFill>
                <a:cs typeface="Arial"/>
              </a:rPr>
              <a:t> 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 descr="stažený soubor.jpg">
            <a:extLst>
              <a:ext uri="{FF2B5EF4-FFF2-40B4-BE49-F238E27FC236}">
                <a16:creationId xmlns:a16="http://schemas.microsoft.com/office/drawing/2014/main" id="{60F98A6E-6B1C-47F3-A786-06B86BADCB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4628" y="94268"/>
            <a:ext cx="4092415" cy="16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5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5713BCF-D88D-0044-12E9-017BAF31582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cs typeface="Arial"/>
              </a:rPr>
              <a:t>Pedagogická diagnostika</a:t>
            </a:r>
            <a:br>
              <a:rPr lang="cs-CZ" sz="4000" b="1" dirty="0">
                <a:solidFill>
                  <a:schemeClr val="tx1"/>
                </a:solidFill>
                <a:cs typeface="Arial"/>
              </a:rPr>
            </a:br>
            <a:r>
              <a:rPr lang="cs-CZ" sz="2000" b="1">
                <a:solidFill>
                  <a:schemeClr val="tx1"/>
                </a:solidFill>
                <a:cs typeface="Arial"/>
              </a:rPr>
              <a:t>definice, metody</a:t>
            </a:r>
            <a:r>
              <a:rPr lang="cs-CZ" sz="2000" b="1" dirty="0">
                <a:solidFill>
                  <a:schemeClr val="tx1"/>
                </a:solidFill>
                <a:cs typeface="Arial"/>
              </a:rPr>
              <a:t>, druhy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BBB5A7F-282A-5E0B-DC1E-718CDD4C9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721190" cy="44853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</a:t>
            </a:r>
          </a:p>
          <a:p>
            <a:pPr marL="0" indent="0">
              <a:buNone/>
            </a:pPr>
            <a:r>
              <a:rPr lang="cs-CZ" sz="2800" dirty="0"/>
              <a:t>  individualizace            plánování             portfolio </a:t>
            </a:r>
          </a:p>
          <a:p>
            <a:endParaRPr lang="cs-CZ" sz="2400" dirty="0">
              <a:latin typeface="Arial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cs-CZ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800" dirty="0">
                <a:latin typeface="Arial"/>
                <a:cs typeface="Arial"/>
              </a:rPr>
              <a:t>                         </a:t>
            </a:r>
            <a:r>
              <a:rPr lang="cs-CZ" sz="2800" dirty="0">
                <a:cs typeface="Arial"/>
              </a:rPr>
              <a:t>oblasti                  nástroje</a:t>
            </a:r>
          </a:p>
          <a:p>
            <a:pPr marL="0" indent="0">
              <a:buNone/>
            </a:pPr>
            <a:r>
              <a:rPr lang="cs-CZ" sz="2800" dirty="0">
                <a:cs typeface="Arial"/>
              </a:rPr>
              <a:t>                                                    </a:t>
            </a:r>
          </a:p>
          <a:p>
            <a:pPr marL="0" indent="0">
              <a:buNone/>
            </a:pPr>
            <a:r>
              <a:rPr lang="cs-CZ" sz="2800" dirty="0">
                <a:cs typeface="Arial"/>
              </a:rPr>
              <a:t>                       děti s SVP      děti a OŠD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endParaRPr lang="cs-CZ" sz="2400" dirty="0">
              <a:latin typeface="Arial"/>
              <a:cs typeface="Arial"/>
            </a:endParaRP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D67815A0-AF91-443E-B17B-C2EFE82444DA}"/>
              </a:ext>
            </a:extLst>
          </p:cNvPr>
          <p:cNvSpPr/>
          <p:nvPr/>
        </p:nvSpPr>
        <p:spPr>
          <a:xfrm>
            <a:off x="1904211" y="1515619"/>
            <a:ext cx="273381" cy="1555423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9B5113E-6312-46BF-A435-4FA4AA9DDF33}"/>
              </a:ext>
            </a:extLst>
          </p:cNvPr>
          <p:cNvSpPr/>
          <p:nvPr/>
        </p:nvSpPr>
        <p:spPr>
          <a:xfrm>
            <a:off x="5122074" y="1553326"/>
            <a:ext cx="273381" cy="148000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C7AB8BC0-4DAF-432A-806E-4736788C6684}"/>
              </a:ext>
            </a:extLst>
          </p:cNvPr>
          <p:cNvSpPr/>
          <p:nvPr/>
        </p:nvSpPr>
        <p:spPr>
          <a:xfrm>
            <a:off x="8041882" y="1545750"/>
            <a:ext cx="273382" cy="148000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719E8AC3-1497-4B76-8FEA-1B25F8E222E6}"/>
              </a:ext>
            </a:extLst>
          </p:cNvPr>
          <p:cNvSpPr/>
          <p:nvPr/>
        </p:nvSpPr>
        <p:spPr>
          <a:xfrm>
            <a:off x="3634016" y="1819371"/>
            <a:ext cx="354857" cy="2846895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FC8CF83B-3D31-49D7-9CB1-68B68E4C51B6}"/>
              </a:ext>
            </a:extLst>
          </p:cNvPr>
          <p:cNvSpPr/>
          <p:nvPr/>
        </p:nvSpPr>
        <p:spPr>
          <a:xfrm>
            <a:off x="6685117" y="1819372"/>
            <a:ext cx="280992" cy="2846895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zahnutá doprava 18">
            <a:extLst>
              <a:ext uri="{FF2B5EF4-FFF2-40B4-BE49-F238E27FC236}">
                <a16:creationId xmlns:a16="http://schemas.microsoft.com/office/drawing/2014/main" id="{797E5F3D-B85B-4484-B1BE-359D217022C9}"/>
              </a:ext>
            </a:extLst>
          </p:cNvPr>
          <p:cNvSpPr/>
          <p:nvPr/>
        </p:nvSpPr>
        <p:spPr>
          <a:xfrm>
            <a:off x="1223683" y="3977060"/>
            <a:ext cx="1170725" cy="2452020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Šipka: zahnutá doleva 19">
            <a:extLst>
              <a:ext uri="{FF2B5EF4-FFF2-40B4-BE49-F238E27FC236}">
                <a16:creationId xmlns:a16="http://schemas.microsoft.com/office/drawing/2014/main" id="{F1DA10BF-0CB2-490C-87CF-96829C77C1D4}"/>
              </a:ext>
            </a:extLst>
          </p:cNvPr>
          <p:cNvSpPr/>
          <p:nvPr/>
        </p:nvSpPr>
        <p:spPr>
          <a:xfrm>
            <a:off x="7972289" y="3978110"/>
            <a:ext cx="1170725" cy="2356701"/>
          </a:xfrm>
          <a:prstGeom prst="curved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8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0323C69-BF4D-FBC5-0F36-2E179D1B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5921" y="1923068"/>
            <a:ext cx="9337040" cy="4680931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latin typeface="+mn-lt"/>
                <a:cs typeface="Arial"/>
              </a:rPr>
              <a:t>pracuje se s ním</a:t>
            </a:r>
            <a:endParaRPr lang="cs-CZ" sz="28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0000"/>
                </a:solidFill>
                <a:latin typeface="+mn-lt"/>
                <a:cs typeface="Arial"/>
              </a:rPr>
              <a:t>obsahuje materiály s informacemi o době jejich vzniku</a:t>
            </a: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0000"/>
                </a:solidFill>
                <a:latin typeface="+mn-lt"/>
                <a:cs typeface="Arial"/>
              </a:rPr>
              <a:t>materiály jsou řazeny chronologicky</a:t>
            </a:r>
            <a:endParaRPr lang="cs-CZ" sz="280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0000"/>
                </a:solidFill>
                <a:latin typeface="+mn-lt"/>
                <a:cs typeface="Arial"/>
              </a:rPr>
              <a:t>jeho obsah tvoří učitel, dítě i rodič</a:t>
            </a:r>
            <a:endParaRPr lang="cs-CZ" sz="280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0000"/>
                </a:solidFill>
                <a:latin typeface="+mn-lt"/>
                <a:cs typeface="Arial"/>
              </a:rPr>
              <a:t>odráží osobitost dítěte</a:t>
            </a:r>
            <a:endParaRPr lang="cs-CZ" sz="280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0000"/>
                </a:solidFill>
                <a:latin typeface="+mn-lt"/>
                <a:cs typeface="Arial"/>
              </a:rPr>
              <a:t>je k dispozici učiteli, dítěti i rodičům</a:t>
            </a: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0000"/>
                </a:solidFill>
                <a:latin typeface="+mn-lt"/>
                <a:cs typeface="Arial"/>
              </a:rPr>
              <a:t>pomáhá dítěti s jeho poznáním a sebehodnocením</a:t>
            </a: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0000"/>
                </a:solidFill>
                <a:latin typeface="+mn-lt"/>
                <a:cs typeface="Arial"/>
              </a:rPr>
              <a:t>podává celkový obraz o dítěti</a:t>
            </a: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cs-CZ" sz="24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cs-CZ" sz="2000" i="1" dirty="0">
              <a:solidFill>
                <a:srgbClr val="85859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85859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cs-CZ" sz="2000" i="1" dirty="0">
              <a:solidFill>
                <a:srgbClr val="85859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85859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333F5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cs-CZ" sz="2000" i="1" dirty="0">
              <a:solidFill>
                <a:srgbClr val="85859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333F5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333F50"/>
              </a:solidFill>
            </a:endParaRP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CF053F-1E39-9336-292B-64A6B6157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733" y="863600"/>
            <a:ext cx="5325533" cy="8128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cs typeface="Arial"/>
              </a:rPr>
              <a:t>Znaky kvalitního portfolia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184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E0DA5778-02C4-4672-9AC6-304FEA59A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572000" cy="4259680"/>
          </a:xfrm>
          <a:noFill/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ŠPP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ŠPZ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klinický logoped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klinický psycholog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Zápis do ZŠ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2A58C7-B80F-466F-9FA4-0DBE9A803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601133"/>
            <a:ext cx="6756400" cy="871804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Portfolio a další možná spolupráce </a:t>
            </a:r>
          </a:p>
        </p:txBody>
      </p:sp>
    </p:spTree>
    <p:extLst>
      <p:ext uri="{BB962C8B-B14F-4D97-AF65-F5344CB8AC3E}">
        <p14:creationId xmlns:p14="http://schemas.microsoft.com/office/powerpoint/2010/main" val="161504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1802266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cs-CZ" dirty="0">
              <a:solidFill>
                <a:srgbClr val="FF0000"/>
              </a:solidFill>
              <a:cs typeface="Arial"/>
            </a:endParaRPr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6430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502F786-D0C6-254A-5DCF-FE0EC4D5C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509047"/>
            <a:ext cx="4185623" cy="669304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 err="1">
                <a:solidFill>
                  <a:schemeClr val="tx1"/>
                </a:solidFill>
                <a:cs typeface="Arial"/>
              </a:rPr>
              <a:t>Pg.diagnostika</a:t>
            </a:r>
            <a:endParaRPr lang="cs-CZ" sz="3600" b="1" dirty="0">
              <a:solidFill>
                <a:schemeClr val="tx1"/>
              </a:solidFill>
              <a:cs typeface="Arial"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latin typeface="+mj-lt"/>
                <a:cs typeface="Arial"/>
              </a:rPr>
              <a:t>Průcha, Walterová, Mareš, 2009</a:t>
            </a:r>
            <a:endParaRPr lang="en-US" sz="18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</a:pPr>
            <a:endParaRPr lang="cs-CZ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cs-CZ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/>
          </a:p>
          <a:p>
            <a:r>
              <a:rPr lang="cs-CZ" sz="2000" dirty="0">
                <a:latin typeface="Arial"/>
                <a:cs typeface="Arial"/>
              </a:rPr>
              <a:t>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EFC1FD-6616-4DB9-8CBB-C34FC677A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938" y="1800519"/>
            <a:ext cx="9690755" cy="49207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600" dirty="0">
                <a:cs typeface="Arial"/>
              </a:rPr>
              <a:t>Vědecká disciplína zabývající se otázkami </a:t>
            </a:r>
            <a:r>
              <a:rPr lang="cs-CZ" sz="2600" b="1" dirty="0">
                <a:cs typeface="Arial"/>
              </a:rPr>
              <a:t>diagnostikování</a:t>
            </a:r>
            <a:r>
              <a:rPr lang="cs-CZ" sz="2600" dirty="0">
                <a:cs typeface="Arial"/>
              </a:rPr>
              <a:t> v edukačním prostředí;</a:t>
            </a:r>
            <a:endParaRPr lang="cs-CZ" sz="2000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>
                <a:cs typeface="Arial"/>
              </a:rPr>
              <a:t>formuluje </a:t>
            </a:r>
            <a:r>
              <a:rPr lang="cs-CZ" sz="2600" b="1" dirty="0">
                <a:cs typeface="Arial"/>
              </a:rPr>
              <a:t>teorii </a:t>
            </a:r>
            <a:r>
              <a:rPr lang="cs-CZ" sz="2600" dirty="0">
                <a:cs typeface="Arial"/>
              </a:rPr>
              <a:t>pedagogického diagnostikování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>
                <a:cs typeface="Arial"/>
              </a:rPr>
              <a:t>definuje </a:t>
            </a:r>
            <a:r>
              <a:rPr lang="cs-CZ" sz="2600" b="1" dirty="0">
                <a:cs typeface="Arial"/>
              </a:rPr>
              <a:t>předmět</a:t>
            </a:r>
            <a:r>
              <a:rPr lang="cs-CZ" sz="2600" dirty="0">
                <a:cs typeface="Arial"/>
              </a:rPr>
              <a:t> diagnostikování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>
                <a:cs typeface="Arial"/>
              </a:rPr>
              <a:t>vytváří odbornou terminologii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>
                <a:cs typeface="Arial"/>
              </a:rPr>
              <a:t>studuje diagnostické </a:t>
            </a:r>
            <a:r>
              <a:rPr lang="cs-CZ" sz="2600" b="1" dirty="0">
                <a:cs typeface="Arial"/>
              </a:rPr>
              <a:t>metody</a:t>
            </a:r>
            <a:r>
              <a:rPr lang="cs-CZ" sz="2600" dirty="0">
                <a:cs typeface="Arial"/>
              </a:rPr>
              <a:t> a konkrétní diagnostické </a:t>
            </a:r>
            <a:r>
              <a:rPr lang="cs-CZ" sz="2600" b="1" dirty="0">
                <a:cs typeface="Arial"/>
              </a:rPr>
              <a:t>nástroje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>
                <a:cs typeface="Arial"/>
              </a:rPr>
              <a:t>navrhuje </a:t>
            </a:r>
            <a:r>
              <a:rPr lang="cs-CZ" sz="2600" b="1" dirty="0">
                <a:cs typeface="Arial"/>
              </a:rPr>
              <a:t>normy</a:t>
            </a:r>
            <a:r>
              <a:rPr lang="cs-CZ" sz="2600" dirty="0">
                <a:cs typeface="Arial"/>
              </a:rPr>
              <a:t>, vytváří systém pedagogických diagnóz a zkoumá výsledky jejich </a:t>
            </a:r>
            <a:r>
              <a:rPr lang="cs-CZ" sz="2600" b="1" dirty="0">
                <a:cs typeface="Arial"/>
              </a:rPr>
              <a:t>interpretace…..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b="1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600" b="1" dirty="0">
                <a:cs typeface="Arial"/>
              </a:rPr>
              <a:t>Má stránku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b="1" dirty="0">
                <a:cs typeface="Arial"/>
              </a:rPr>
              <a:t>procesuální </a:t>
            </a:r>
            <a:r>
              <a:rPr lang="cs-CZ" sz="2600" dirty="0">
                <a:cs typeface="Arial"/>
              </a:rPr>
              <a:t>(diagnostikování)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b="1" dirty="0">
                <a:cs typeface="Arial"/>
              </a:rPr>
              <a:t>výsledkovou </a:t>
            </a:r>
            <a:r>
              <a:rPr lang="cs-CZ" sz="2600" dirty="0">
                <a:cs typeface="Arial"/>
              </a:rPr>
              <a:t>(pedagogická diagnóza)     </a:t>
            </a:r>
            <a:r>
              <a:rPr lang="cs-CZ" sz="2200" dirty="0">
                <a:cs typeface="Arial"/>
              </a:rPr>
              <a:t>    </a:t>
            </a:r>
            <a:r>
              <a:rPr lang="cs-CZ" sz="1800" dirty="0">
                <a:cs typeface="Arial"/>
              </a:rPr>
              <a:t>              </a:t>
            </a:r>
            <a:r>
              <a:rPr lang="cs-CZ" sz="1400" dirty="0">
                <a:latin typeface="Arial"/>
                <a:cs typeface="Arial"/>
              </a:rPr>
              <a:t>        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50F8EF3-2D1C-4E30-ADDA-D05BB9951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1369" y="509047"/>
            <a:ext cx="4263778" cy="669304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cs-CZ" sz="3600" b="1" dirty="0" err="1">
                <a:solidFill>
                  <a:schemeClr val="tx1"/>
                </a:solidFill>
              </a:rPr>
              <a:t>Pg.diagnostikování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11" name="Šipka: obousměrná vodorovná 10">
            <a:extLst>
              <a:ext uri="{FF2B5EF4-FFF2-40B4-BE49-F238E27FC236}">
                <a16:creationId xmlns:a16="http://schemas.microsoft.com/office/drawing/2014/main" id="{45AD0BD9-AA78-45DD-835C-805E231EECFD}"/>
              </a:ext>
            </a:extLst>
          </p:cNvPr>
          <p:cNvSpPr/>
          <p:nvPr/>
        </p:nvSpPr>
        <p:spPr>
          <a:xfrm>
            <a:off x="4069904" y="707010"/>
            <a:ext cx="707010" cy="2733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32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0E550-5B32-454A-BD7D-FEF358A2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733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cs typeface="Arial"/>
              </a:rPr>
              <a:t>RVP PV (2025)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02189D-02B4-4A2D-9AAC-74D3DA668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649691"/>
            <a:ext cx="9361040" cy="4920791"/>
          </a:xfrm>
          <a:noFill/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800" dirty="0">
              <a:cs typeface="Arial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„Učitel provádí pedagogické diagnostikování, při kterém průběžně sleduje, zaznamenává a vyhodnocuje individuální pokroky dětí v jejich rozvoji a učení.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Výsledky využívá pro plánování a další práci“.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/>
          </a:p>
          <a:p>
            <a:pPr marL="0" indent="0">
              <a:spcBef>
                <a:spcPts val="0"/>
              </a:spcBef>
              <a:buNone/>
            </a:pPr>
            <a:endParaRPr lang="cs-CZ" sz="2800" dirty="0">
              <a:solidFill>
                <a:schemeClr val="tx1"/>
              </a:solidFill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>
                <a:solidFill>
                  <a:schemeClr val="tx1"/>
                </a:solidFill>
                <a:cs typeface="Arial"/>
              </a:rPr>
              <a:t>Pedagogické diagnostikování jako součást: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>
              <a:solidFill>
                <a:schemeClr val="tx1"/>
              </a:solidFill>
              <a:cs typeface="Arial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  <a:cs typeface="Arial"/>
              </a:rPr>
              <a:t>individualizace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cs typeface="Arial"/>
              </a:rPr>
              <a:t>vzdělávání postavené na svobodném rozvoji dítěte v souladu s jeho potřebami a zájmy 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cs typeface="Arial"/>
              </a:rPr>
              <a:t>východisko pro vzdělávací nabídku - diferencovaný přístup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  <a:cs typeface="Arial"/>
              </a:rPr>
              <a:t>                                        pozor na porovnávání dětí mezi sebou a nepřiměřený tlak na výkon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  <a:cs typeface="Arial"/>
              </a:rPr>
              <a:t>                                         (Bednářová, Syslová, </a:t>
            </a:r>
            <a:r>
              <a:rPr lang="cs-CZ" sz="2000" dirty="0" err="1">
                <a:solidFill>
                  <a:schemeClr val="tx1"/>
                </a:solidFill>
                <a:cs typeface="Arial"/>
              </a:rPr>
              <a:t>Splavcová</a:t>
            </a:r>
            <a:r>
              <a:rPr lang="cs-CZ" sz="2000" dirty="0">
                <a:solidFill>
                  <a:schemeClr val="tx1"/>
                </a:solidFill>
                <a:cs typeface="Arial"/>
              </a:rPr>
              <a:t>, 2022, s. 5)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cs typeface="Arial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  <a:cs typeface="Arial"/>
              </a:rPr>
              <a:t>hodnocení, </a:t>
            </a:r>
            <a:r>
              <a:rPr lang="cs-CZ" sz="2800" dirty="0" err="1">
                <a:solidFill>
                  <a:schemeClr val="tx1"/>
                </a:solidFill>
                <a:cs typeface="Arial"/>
              </a:rPr>
              <a:t>autoevaluace</a:t>
            </a:r>
            <a:r>
              <a:rPr lang="cs-CZ" sz="2800" dirty="0">
                <a:solidFill>
                  <a:schemeClr val="tx1"/>
                </a:solidFill>
                <a:cs typeface="Arial"/>
              </a:rPr>
              <a:t> školy 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F8E05793-846F-46A5-81E8-29A98B58BD22}"/>
              </a:ext>
            </a:extLst>
          </p:cNvPr>
          <p:cNvSpPr/>
          <p:nvPr/>
        </p:nvSpPr>
        <p:spPr>
          <a:xfrm>
            <a:off x="2278784" y="3183903"/>
            <a:ext cx="216816" cy="490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22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ED6B4DF-CDF0-13FC-7660-A00B42BDA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cs-CZ" sz="1600" dirty="0" err="1">
                <a:latin typeface="Arial"/>
                <a:cs typeface="Arial"/>
              </a:rPr>
              <a:t>Splavcová</a:t>
            </a:r>
            <a:r>
              <a:rPr lang="cs-CZ" sz="1600" dirty="0">
                <a:latin typeface="Arial"/>
                <a:cs typeface="Arial"/>
              </a:rPr>
              <a:t> in </a:t>
            </a:r>
            <a:r>
              <a:rPr lang="cs-CZ" sz="1600" dirty="0" err="1">
                <a:latin typeface="Arial"/>
                <a:cs typeface="Arial"/>
              </a:rPr>
              <a:t>Splavcová</a:t>
            </a:r>
            <a:r>
              <a:rPr lang="cs-CZ" sz="1600" dirty="0">
                <a:latin typeface="Arial"/>
                <a:cs typeface="Arial"/>
              </a:rPr>
              <a:t>, Havlínová, 2021</a:t>
            </a:r>
            <a:endParaRPr lang="cs-CZ" sz="1600" dirty="0" err="1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AECB8B-8A8A-EFBD-7E6D-33C07E652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28" y="380968"/>
            <a:ext cx="6993439" cy="7705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>
              <a:lnSpc>
                <a:spcPct val="100000"/>
              </a:lnSpc>
            </a:pPr>
            <a:br>
              <a:rPr lang="cs-CZ" sz="3600" dirty="0">
                <a:solidFill>
                  <a:schemeClr val="tx1"/>
                </a:solidFill>
                <a:cs typeface="Arial"/>
              </a:rPr>
            </a:br>
            <a:r>
              <a:rPr lang="cs-CZ" sz="3600" dirty="0">
                <a:solidFill>
                  <a:schemeClr val="tx1"/>
                </a:solidFill>
                <a:cs typeface="Arial"/>
              </a:rPr>
              <a:t>Pedagogické diagnostikování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0CB734B-C471-CD07-DB67-F194098854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580668" y="1791092"/>
            <a:ext cx="4142462" cy="42596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endParaRPr lang="cs-CZ" sz="2000" dirty="0">
              <a:latin typeface="Arial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cs-CZ" sz="2000" dirty="0">
                <a:latin typeface="Arial"/>
                <a:cs typeface="Arial"/>
              </a:rPr>
              <a:t> </a:t>
            </a:r>
            <a:r>
              <a:rPr lang="cs-CZ" sz="2400" dirty="0">
                <a:latin typeface="Arial"/>
                <a:cs typeface="Arial"/>
              </a:rPr>
              <a:t>připravené prostředí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cs-CZ" sz="2400" dirty="0">
                <a:latin typeface="Arial"/>
                <a:cs typeface="Arial"/>
              </a:rPr>
              <a:t> vzdělávací nabídka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cs-CZ" sz="2400" dirty="0">
                <a:latin typeface="Arial"/>
                <a:cs typeface="Arial"/>
              </a:rPr>
              <a:t> učitel průvodcem,     pozorovatelem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cs-CZ" sz="2400" dirty="0">
                <a:latin typeface="Arial"/>
                <a:cs typeface="Arial"/>
              </a:rPr>
              <a:t> průběžná popisná zpětná vazba poskytovaná dítěti</a:t>
            </a:r>
          </a:p>
        </p:txBody>
      </p:sp>
      <p:graphicFrame>
        <p:nvGraphicFramePr>
          <p:cNvPr id="16" name="Zástupný symbol pro obsah 4">
            <a:extLst>
              <a:ext uri="{FF2B5EF4-FFF2-40B4-BE49-F238E27FC236}">
                <a16:creationId xmlns:a16="http://schemas.microsoft.com/office/drawing/2014/main" id="{002254D9-A14A-E981-53AE-A76AC2136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731809"/>
              </p:ext>
            </p:extLst>
          </p:nvPr>
        </p:nvGraphicFramePr>
        <p:xfrm>
          <a:off x="989814" y="2752627"/>
          <a:ext cx="4590854" cy="372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1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9F59E-804D-452A-AF26-77808085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78729"/>
            <a:ext cx="8596668" cy="69287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Pedagogická diagnostika ČŠI 2023/24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529151-D68F-4170-950F-DE8C52C49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8" y="2102177"/>
            <a:ext cx="9662474" cy="4755823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sledování pokroku, účinnost opatření od 2019/20 nejméně úspěšná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neslouží k individualizaci, není funkční (systematičnost1/3 škol)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náročnost aktivit a přístup odpovídá individualizaci (51 %)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využití závěrů a doporučení z pedagogické diagnostiky k dalšímu plánování na úrovni třídy (16 %)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dlouhodobě není příliš podporován talent a nadání dětí v MŠ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snižuje se počet dětí na učitele: 21 z 23 (2017/18)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přesto:</a:t>
            </a:r>
          </a:p>
        </p:txBody>
      </p:sp>
    </p:spTree>
    <p:extLst>
      <p:ext uri="{BB962C8B-B14F-4D97-AF65-F5344CB8AC3E}">
        <p14:creationId xmlns:p14="http://schemas.microsoft.com/office/powerpoint/2010/main" val="207973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2440D-8746-4138-BC15-2235553C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1" y="609600"/>
            <a:ext cx="10201274" cy="113453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Jak MŠ získává a vyhodnocuje posuny dítěte ve všech </a:t>
            </a:r>
            <a:r>
              <a:rPr lang="cs-CZ" b="1" dirty="0" err="1">
                <a:solidFill>
                  <a:schemeClr val="tx1"/>
                </a:solidFill>
              </a:rPr>
              <a:t>vzd</a:t>
            </a:r>
            <a:r>
              <a:rPr lang="cs-CZ" b="1" dirty="0">
                <a:solidFill>
                  <a:schemeClr val="tx1"/>
                </a:solidFill>
              </a:rPr>
              <a:t>. oblastech v % </a:t>
            </a:r>
            <a:r>
              <a:rPr lang="cs-CZ" dirty="0">
                <a:solidFill>
                  <a:schemeClr val="tx1"/>
                </a:solidFill>
              </a:rPr>
              <a:t>- mírné zlepšení 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FECE2788-06AB-4E1A-8FDC-E6B0DBEED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92737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572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54A29-1F72-4321-8C04-2FBF0D97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09600"/>
            <a:ext cx="8596668" cy="695325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Veřejné a soukromé MŠ – PD dle ČŠI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FEA371-3888-462D-8B33-1E7E811C6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5900"/>
            <a:ext cx="8596668" cy="506729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2022/23: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funkčnost PD u soukromých MŠ vyšší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formálnost systému bez zřejmého odrazu do praxe u veřejných MŠ vyšší (47 %), u soukromých nižší (20 %) </a:t>
            </a:r>
          </a:p>
          <a:p>
            <a:pPr marL="0" indent="0">
              <a:buNone/>
            </a:pPr>
            <a:r>
              <a:rPr lang="cs-CZ" sz="2000" dirty="0"/>
              <a:t>2023/24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setřel se rozdíl v účinnosti vedení PD ve prospěch veřejných MŠ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žádoucí stanovování záměrů pro další pedagogickou intervenci v PD bylo nepatrně vyšší u soukromých škol (34 % oproti 32 %)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vyhodnocování účinnosti formulovaných záměrů vyšší také u soukromých škol (22 % oproti 17 %)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z hlediska individualizace vzdělávání je znepokojivé, že 7 % soukromých a 1 % veřejných MŠ pedagogickou diagnostiku vůbec neprovádělo.</a:t>
            </a:r>
          </a:p>
        </p:txBody>
      </p:sp>
    </p:spTree>
    <p:extLst>
      <p:ext uri="{BB962C8B-B14F-4D97-AF65-F5344CB8AC3E}">
        <p14:creationId xmlns:p14="http://schemas.microsoft.com/office/powerpoint/2010/main" val="107228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F59532-CE30-446F-B070-D0E37E12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594599" cy="72813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Metody pedagogické diagnostiky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DED7C1A-7817-4AC6-8926-5DE08181C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3622" y="1866980"/>
            <a:ext cx="9051127" cy="426091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Pozorování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Videotrénink</a:t>
            </a:r>
            <a:r>
              <a:rPr lang="cs-CZ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 interakcí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Rozhovor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Dotazník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Testování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Analýza prací dětí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latin typeface="+mj-lt"/>
              </a:rPr>
              <a:t>Diagnostika a postup v obrazech – </a:t>
            </a:r>
            <a:r>
              <a:rPr lang="cs-CZ" sz="2800" dirty="0" err="1">
                <a:latin typeface="+mj-lt"/>
              </a:rPr>
              <a:t>Learning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stories</a:t>
            </a:r>
            <a:r>
              <a:rPr lang="cs-CZ" sz="2800" dirty="0">
                <a:latin typeface="+mj-lt"/>
              </a:rPr>
              <a:t>    </a:t>
            </a:r>
            <a:endParaRPr lang="cs-CZ" sz="2800" dirty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Diagnostické portfolio</a:t>
            </a:r>
          </a:p>
          <a:p>
            <a:endParaRPr lang="cs-CZ" dirty="0"/>
          </a:p>
        </p:txBody>
      </p:sp>
      <p:pic>
        <p:nvPicPr>
          <p:cNvPr id="5" name="Picture 8" descr="module/alba/alba/391.jpg">
            <a:extLst>
              <a:ext uri="{FF2B5EF4-FFF2-40B4-BE49-F238E27FC236}">
                <a16:creationId xmlns:a16="http://schemas.microsoft.com/office/drawing/2014/main" id="{BFA9D9A8-FEB0-4030-81DC-A3334B63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724" y="1576721"/>
            <a:ext cx="4608512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28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3250EB655D264D84E6D5C4372A9312" ma:contentTypeVersion="2" ma:contentTypeDescription="Vytvoří nový dokument" ma:contentTypeScope="" ma:versionID="44fca1fb698a8234059a528ddc336f44">
  <xsd:schema xmlns:xsd="http://www.w3.org/2001/XMLSchema" xmlns:xs="http://www.w3.org/2001/XMLSchema" xmlns:p="http://schemas.microsoft.com/office/2006/metadata/properties" xmlns:ns2="c13b2bfe-92cb-47d7-aa49-aa5821682ba5" targetNamespace="http://schemas.microsoft.com/office/2006/metadata/properties" ma:root="true" ma:fieldsID="b047b69196ef340bc1110a72f0394408" ns2:_="">
    <xsd:import namespace="c13b2bfe-92cb-47d7-aa49-aa5821682b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b2bfe-92cb-47d7-aa49-aa5821682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838357-A80B-4884-80FC-D035754CAA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b2bfe-92cb-47d7-aa49-aa5821682b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0E04D8-6EF1-45F2-BA04-BC4F462FBA9A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13b2bfe-92cb-47d7-aa49-aa5821682b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A0FDAF-BF58-4CE0-A233-949B8A9932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1688</Words>
  <Application>Microsoft Office PowerPoint</Application>
  <PresentationFormat>Širokoúhlá obrazovka</PresentationFormat>
  <Paragraphs>216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Arial,Sans-Serif</vt:lpstr>
      <vt:lpstr>Calibri</vt:lpstr>
      <vt:lpstr>Times New Roman</vt:lpstr>
      <vt:lpstr>Trebuchet MS</vt:lpstr>
      <vt:lpstr>Wingdings</vt:lpstr>
      <vt:lpstr>Wingdings 3</vt:lpstr>
      <vt:lpstr>Fazeta</vt:lpstr>
      <vt:lpstr>Prezentace aplikace PowerPoint</vt:lpstr>
      <vt:lpstr>Pedagogická diagnostika definice, metody, druhy</vt:lpstr>
      <vt:lpstr>Prezentace aplikace PowerPoint</vt:lpstr>
      <vt:lpstr>RVP PV (2025)</vt:lpstr>
      <vt:lpstr> Pedagogické diagnostikování</vt:lpstr>
      <vt:lpstr>Pedagogická diagnostika ČŠI 2023/24</vt:lpstr>
      <vt:lpstr>Jak MŠ získává a vyhodnocuje posuny dítěte ve všech vzd. oblastech v % - mírné zlepšení  </vt:lpstr>
      <vt:lpstr>Veřejné a soukromé MŠ – PD dle ČŠI</vt:lpstr>
      <vt:lpstr>Metody pedagogické diagnostiky</vt:lpstr>
      <vt:lpstr>Pedagogická diagnostika a její druhy</vt:lpstr>
      <vt:lpstr>Pedagogická diagnostika a její nástroje</vt:lpstr>
      <vt:lpstr>Nástroje PD     </vt:lpstr>
      <vt:lpstr>Prezentace aplikace PowerPoint</vt:lpstr>
      <vt:lpstr>Prezentace aplikace PowerPoint</vt:lpstr>
      <vt:lpstr>Sledované oblasti</vt:lpstr>
      <vt:lpstr>Portfolio dítěte </vt:lpstr>
      <vt:lpstr>          Portfolio  </vt:lpstr>
      <vt:lpstr> Funkce portfolia   </vt:lpstr>
      <vt:lpstr>Jak s portfoliem začít?   </vt:lpstr>
      <vt:lpstr>Znaky kvalitního portfolia</vt:lpstr>
      <vt:lpstr>Portfolio a další možná spolupráce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5567</cp:revision>
  <dcterms:created xsi:type="dcterms:W3CDTF">2020-05-13T10:44:02Z</dcterms:created>
  <dcterms:modified xsi:type="dcterms:W3CDTF">2025-05-13T16:12:58Z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0x010100913250EB655D264D84E6D5C4372A9312</vt:lpwstr>
  </property>
  <property fmtid="{D5CDD505-2E9C-101B-9397-08002B2CF9AE}" pid="3" name="Order">
    <vt:r8>92700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